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drawings/drawing2.xml" ContentType="application/vnd.openxmlformats-officedocument.drawingml.chartshapes+xml"/>
  <Override PartName="/ppt/notesSlides/notesSlide1.xml" ContentType="application/vnd.openxmlformats-officedocument.presentationml.notesSlide+xml"/>
  <Override PartName="/ppt/charts/chart7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11"/>
  </p:notesMasterIdLst>
  <p:sldIdLst>
    <p:sldId id="257" r:id="rId4"/>
    <p:sldId id="258" r:id="rId5"/>
    <p:sldId id="270" r:id="rId6"/>
    <p:sldId id="262" r:id="rId7"/>
    <p:sldId id="260" r:id="rId8"/>
    <p:sldId id="271" r:id="rId9"/>
    <p:sldId id="272" r:id="rId10"/>
  </p:sldIdLst>
  <p:sldSz cx="9144000" cy="6858000" type="screen4x3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21" autoAdjust="0"/>
    <p:restoredTop sz="94660"/>
  </p:normalViewPr>
  <p:slideViewPr>
    <p:cSldViewPr>
      <p:cViewPr varScale="1">
        <p:scale>
          <a:sx n="77" d="100"/>
          <a:sy n="77" d="100"/>
        </p:scale>
        <p:origin x="84" y="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15" Type="http://schemas.openxmlformats.org/officeDocument/2006/relationships/tableStyles" Target="tableStyles.xml"/><Relationship Id="rId10" Type="http://schemas.openxmlformats.org/officeDocument/2006/relationships/slide" Target="slides/slide7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_____Microsoft_Excel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4.xlsx"/></Relationships>
</file>

<file path=ppt/charts/_rels/chart6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package" Target="../embeddings/_____Microsoft_Excel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6808510638297871E-2"/>
          <c:y val="0.12857142857142917"/>
          <c:w val="0.86808510638297964"/>
          <c:h val="0.72857142857142865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230">
                <a:noFill/>
              </a:ln>
            </c:spPr>
            <c:extLst>
              <c:ext xmlns:c16="http://schemas.microsoft.com/office/drawing/2014/chart" uri="{C3380CC4-5D6E-409C-BE32-E72D297353CC}">
                <c16:uniqueId val="{00000001-DD79-46C0-99BB-BB16B4674E9C}"/>
              </c:ext>
            </c:extLst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230">
                <a:noFill/>
              </a:ln>
            </c:spPr>
            <c:extLst>
              <c:ext xmlns:c16="http://schemas.microsoft.com/office/drawing/2014/chart" uri="{C3380CC4-5D6E-409C-BE32-E72D297353CC}">
                <c16:uniqueId val="{00000003-DD79-46C0-99BB-BB16B4674E9C}"/>
              </c:ext>
            </c:extLst>
          </c:dPt>
          <c:dLbls>
            <c:dLbl>
              <c:idx val="0"/>
              <c:layout>
                <c:manualLayout>
                  <c:x val="1.0973786740655985E-2"/>
                  <c:y val="-4.7043112501932487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32870,6</a:t>
                    </a:r>
                    <a:endParaRPr lang="en-US" dirty="0" smtClean="0"/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DD79-46C0-99BB-BB16B4674E9C}"/>
                </c:ext>
              </c:extLst>
            </c:dLbl>
            <c:dLbl>
              <c:idx val="1"/>
              <c:layout>
                <c:manualLayout>
                  <c:x val="-2.8895631372156672E-2"/>
                  <c:y val="-6.3101093405978304E-2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dirty="0" smtClean="0"/>
                      <a:t>27490,8</a:t>
                    </a:r>
                  </a:p>
                </c:rich>
              </c:tx>
              <c:spPr>
                <a:noFill/>
                <a:ln w="24616">
                  <a:noFill/>
                </a:ln>
              </c:sp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DD79-46C0-99BB-BB16B4674E9C}"/>
                </c:ext>
              </c:extLst>
            </c:dLbl>
            <c:numFmt formatCode="#,##0" sourceLinked="0"/>
            <c:spPr>
              <a:noFill/>
              <a:ln w="24616">
                <a:noFill/>
              </a:ln>
            </c:spPr>
            <c:txPr>
              <a:bodyPr/>
              <a:lstStyle/>
              <a:p>
                <a:pPr>
                  <a:defRPr sz="14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2017 год план</c:v>
                </c:pt>
                <c:pt idx="1">
                  <c:v>2017 год факт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32870.6</c:v>
                </c:pt>
                <c:pt idx="1">
                  <c:v>27490.799999999999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D79-46C0-99BB-BB16B4674E9C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54"/>
        <c:shape val="cylinder"/>
        <c:axId val="84546688"/>
        <c:axId val="84548224"/>
        <c:axId val="0"/>
      </c:bar3DChart>
      <c:catAx>
        <c:axId val="845466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744" b="1"/>
            </a:pPr>
            <a:endParaRPr lang="ru-RU"/>
          </a:p>
        </c:txPr>
        <c:crossAx val="84548224"/>
        <c:crosses val="autoZero"/>
        <c:auto val="1"/>
        <c:lblAlgn val="ctr"/>
        <c:lblOffset val="100"/>
        <c:noMultiLvlLbl val="0"/>
      </c:catAx>
      <c:valAx>
        <c:axId val="84548224"/>
        <c:scaling>
          <c:orientation val="minMax"/>
          <c:max val="200"/>
          <c:min val="70"/>
        </c:scaling>
        <c:delete val="1"/>
        <c:axPos val="l"/>
        <c:numFmt formatCode="0.0" sourceLinked="1"/>
        <c:majorTickMark val="out"/>
        <c:minorTickMark val="none"/>
        <c:tickLblPos val="none"/>
        <c:crossAx val="84546688"/>
        <c:crosses val="autoZero"/>
        <c:crossBetween val="between"/>
      </c:valAx>
      <c:spPr>
        <a:noFill/>
        <a:ln w="25374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93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autoTitleDeleted val="1"/>
    <c:view3D>
      <c:rotX val="10"/>
      <c:rotY val="0"/>
      <c:depthPercent val="100"/>
      <c:rAngAx val="0"/>
    </c:view3D>
    <c:floor>
      <c:thickness val="0"/>
      <c:spPr>
        <a:solidFill>
          <a:schemeClr val="bg1">
            <a:lumMod val="85000"/>
            <a:alpha val="30000"/>
          </a:schemeClr>
        </a:solidFill>
      </c:spPr>
    </c:floor>
    <c:sideWall>
      <c:thickness val="0"/>
      <c:spPr>
        <a:noFill/>
        <a:ln w="25400">
          <a:noFill/>
        </a:ln>
      </c:spPr>
    </c:sideWall>
    <c:backWall>
      <c:thickness val="0"/>
      <c:spPr>
        <a:noFill/>
        <a:ln w="25400">
          <a:noFill/>
        </a:ln>
      </c:spPr>
    </c:backWall>
    <c:plotArea>
      <c:layout>
        <c:manualLayout>
          <c:layoutTarget val="inner"/>
          <c:xMode val="edge"/>
          <c:yMode val="edge"/>
          <c:x val="4.0809055118110234E-2"/>
          <c:y val="0.10756958869297119"/>
          <c:w val="0.86800894854586164"/>
          <c:h val="0.73306772908366458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spPr>
            <a:solidFill>
              <a:srgbClr val="FFC000"/>
            </a:solidFill>
            <a:ln>
              <a:noFill/>
            </a:ln>
          </c:spPr>
          <c:invertIfNegative val="0"/>
          <c:dPt>
            <c:idx val="0"/>
            <c:invertIfNegative val="0"/>
            <c:bubble3D val="0"/>
            <c:spPr>
              <a:solidFill>
                <a:srgbClr val="339966"/>
              </a:solidFill>
              <a:ln w="9561">
                <a:noFill/>
              </a:ln>
            </c:spPr>
            <c:extLst>
              <c:ext xmlns:c16="http://schemas.microsoft.com/office/drawing/2014/chart" uri="{C3380CC4-5D6E-409C-BE32-E72D297353CC}">
                <c16:uniqueId val="{00000001-BC18-4D0D-9DE6-33BEACAFAB9A}"/>
              </c:ext>
            </c:extLst>
          </c:dPt>
          <c:dPt>
            <c:idx val="1"/>
            <c:invertIfNegative val="0"/>
            <c:bubble3D val="0"/>
            <c:spPr>
              <a:solidFill>
                <a:srgbClr val="3366FF"/>
              </a:solidFill>
              <a:ln w="9561">
                <a:noFill/>
              </a:ln>
            </c:spPr>
            <c:extLst>
              <c:ext xmlns:c16="http://schemas.microsoft.com/office/drawing/2014/chart" uri="{C3380CC4-5D6E-409C-BE32-E72D297353CC}">
                <c16:uniqueId val="{00000003-BC18-4D0D-9DE6-33BEACAFAB9A}"/>
              </c:ext>
            </c:extLst>
          </c:dPt>
          <c:dLbls>
            <c:dLbl>
              <c:idx val="0"/>
              <c:layout>
                <c:manualLayout>
                  <c:x val="5.1222878390201225E-2"/>
                  <c:y val="-3.351838525479379E-3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z="1400" dirty="0" smtClean="0"/>
                      <a:t>28055,1</a:t>
                    </a:r>
                    <a:endParaRPr lang="en-US" sz="1400" dirty="0"/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BC18-4D0D-9DE6-33BEACAFAB9A}"/>
                </c:ext>
              </c:extLst>
            </c:dLbl>
            <c:dLbl>
              <c:idx val="1"/>
              <c:layout>
                <c:manualLayout>
                  <c:x val="2.4933756364472346E-2"/>
                  <c:y val="0"/>
                </c:manualLayout>
              </c:layout>
              <c:tx>
                <c:rich>
                  <a:bodyPr/>
                  <a:lstStyle/>
                  <a:p>
                    <a:pPr>
                      <a:defRPr sz="1400" b="1"/>
                    </a:pPr>
                    <a:r>
                      <a:rPr lang="en-US" sz="1400" dirty="0" smtClean="0"/>
                      <a:t>30259,4</a:t>
                    </a:r>
                  </a:p>
                </c:rich>
              </c:tx>
              <c:spPr>
                <a:noFill/>
                <a:ln w="25495">
                  <a:noFill/>
                </a:ln>
              </c:spPr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BC18-4D0D-9DE6-33BEACAFAB9A}"/>
                </c:ext>
              </c:extLst>
            </c:dLbl>
            <c:numFmt formatCode="#,##0" sourceLinked="0"/>
            <c:spPr>
              <a:noFill/>
              <a:ln w="25495">
                <a:noFill/>
              </a:ln>
            </c:spPr>
            <c:txPr>
              <a:bodyPr/>
              <a:lstStyle/>
              <a:p>
                <a:pPr>
                  <a:defRPr sz="1600"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2"/>
                <c:pt idx="0">
                  <c:v>2017 год факт</c:v>
                </c:pt>
                <c:pt idx="1">
                  <c:v>2017 год план</c:v>
                </c:pt>
              </c:strCache>
            </c:strRef>
          </c:cat>
          <c:val>
            <c:numRef>
              <c:f>Лист1!$B$2:$B$3</c:f>
              <c:numCache>
                <c:formatCode>0.0</c:formatCode>
                <c:ptCount val="2"/>
                <c:pt idx="0">
                  <c:v>28055.1</c:v>
                </c:pt>
                <c:pt idx="1">
                  <c:v>30259.4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BC18-4D0D-9DE6-33BEACAFAB9A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36"/>
        <c:gapDepth val="232"/>
        <c:shape val="cylinder"/>
        <c:axId val="84603264"/>
        <c:axId val="84604800"/>
        <c:axId val="0"/>
      </c:bar3DChart>
      <c:catAx>
        <c:axId val="8460326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7" b="1"/>
            </a:pPr>
            <a:endParaRPr lang="ru-RU"/>
          </a:p>
        </c:txPr>
        <c:crossAx val="84604800"/>
        <c:crosses val="autoZero"/>
        <c:auto val="1"/>
        <c:lblAlgn val="ctr"/>
        <c:lblOffset val="100"/>
        <c:noMultiLvlLbl val="0"/>
      </c:catAx>
      <c:valAx>
        <c:axId val="84604800"/>
        <c:scaling>
          <c:orientation val="minMax"/>
          <c:max val="200"/>
          <c:min val="70"/>
        </c:scaling>
        <c:delete val="1"/>
        <c:axPos val="l"/>
        <c:numFmt formatCode="0.0" sourceLinked="1"/>
        <c:majorTickMark val="out"/>
        <c:minorTickMark val="none"/>
        <c:tickLblPos val="none"/>
        <c:crossAx val="84603264"/>
        <c:crosses val="autoZero"/>
        <c:crossBetween val="between"/>
      </c:valAx>
      <c:spPr>
        <a:noFill/>
        <a:ln w="25412">
          <a:noFill/>
        </a:ln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2008">
          <a:latin typeface="Arial" pitchFamily="34" charset="0"/>
          <a:cs typeface="Arial" pitchFamily="34" charset="0"/>
        </a:defRPr>
      </a:pPr>
      <a:endParaRPr lang="ru-RU"/>
    </a:p>
  </c:txPr>
  <c:externalData r:id="rId1">
    <c:autoUpdate val="0"/>
  </c:externalData>
  <c:userShapes r:id="rId2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2018 план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10737,1тыс.рублей</a:t>
            </a:r>
            <a:endParaRPr lang="ru-RU" dirty="0" smtClean="0"/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</a:t>
            </a:r>
            <a:r>
              <a:rPr lang="ru-RU" dirty="0" smtClean="0"/>
              <a:t>доходов</a:t>
            </a:r>
            <a:r>
              <a:rPr lang="ru-RU" baseline="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35%)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06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22"/>
          <c:y val="0.42349726775956376"/>
          <c:w val="0.42248722316865539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9F94-467D-8B2C-6786C7D06ECE}"/>
              </c:ext>
            </c:extLst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9F94-467D-8B2C-6786C7D06ECE}"/>
              </c:ext>
            </c:extLst>
          </c:dPt>
          <c:dLbls>
            <c:dLbl>
              <c:idx val="0"/>
              <c:layout>
                <c:manualLayout>
                  <c:x val="-1.4348270681874976E-2"/>
                  <c:y val="2.6666833809214758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10737,1</a:t>
                    </a:r>
                    <a:endParaRPr lang="ru-RU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9F94-467D-8B2C-6786C7D06ECE}"/>
                </c:ext>
              </c:extLst>
            </c:dLbl>
            <c:dLbl>
              <c:idx val="1"/>
              <c:layout>
                <c:manualLayout>
                  <c:x val="-0.15205353834487553"/>
                  <c:y val="0.22453531047772948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19522,3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9F94-467D-8B2C-6786C7D06ECE}"/>
                </c:ext>
              </c:extLst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F94-467D-8B2C-6786C7D06ECE}"/>
                </c:ext>
              </c:extLst>
            </c:dLbl>
            <c:dLbl>
              <c:idx val="3"/>
              <c:layout>
                <c:manualLayout>
                  <c:x val="0.16367407473658724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F94-467D-8B2C-6786C7D06ECE}"/>
                </c:ext>
              </c:extLst>
            </c:dLbl>
            <c:dLbl>
              <c:idx val="4"/>
              <c:layout>
                <c:manualLayout>
                  <c:x val="-3.9654107174387401E-2"/>
                  <c:y val="0.12099114805574007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F94-467D-8B2C-6786C7D06ECE}"/>
                </c:ext>
              </c:extLst>
            </c:dLbl>
            <c:dLbl>
              <c:idx val="5"/>
              <c:layout>
                <c:manualLayout>
                  <c:x val="-8.7457145047772744E-2"/>
                  <c:y val="-0.16304623263272919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F94-467D-8B2C-6786C7D06ECE}"/>
                </c:ext>
              </c:extLst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10737.1</c:v>
                </c:pt>
                <c:pt idx="1">
                  <c:v>19522.3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F94-467D-8B2C-6786C7D06E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 </a:t>
            </a:r>
            <a:r>
              <a:rPr lang="ru-RU" sz="2000" b="1" dirty="0" smtClean="0"/>
              <a:t>2018 факт</a:t>
            </a:r>
            <a:r>
              <a:rPr lang="ru-RU" sz="2000" dirty="0" smtClean="0"/>
              <a:t> </a:t>
            </a:r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 </a:t>
            </a:r>
            <a:r>
              <a:rPr lang="ru-RU" dirty="0" smtClean="0"/>
              <a:t>11718,8 </a:t>
            </a:r>
            <a:r>
              <a:rPr lang="ru-RU" dirty="0" err="1" smtClean="0"/>
              <a:t>тыс.рублей</a:t>
            </a:r>
            <a:endParaRPr lang="ru-RU" dirty="0" smtClean="0"/>
          </a:p>
          <a:p>
            <a:pPr>
              <a:defRPr sz="1440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dirty="0" smtClean="0"/>
              <a:t>( </a:t>
            </a:r>
            <a:r>
              <a:rPr lang="ru-RU" dirty="0"/>
              <a:t>удельный вес собственных доходов </a:t>
            </a:r>
            <a:r>
              <a:rPr lang="ru-RU" dirty="0" smtClean="0"/>
              <a:t>42</a:t>
            </a:r>
            <a:r>
              <a:rPr lang="ru-RU" dirty="0" smtClean="0"/>
              <a:t>%)</a:t>
            </a:r>
            <a:endParaRPr lang="ru-RU" dirty="0"/>
          </a:p>
        </c:rich>
      </c:tx>
      <c:layout>
        <c:manualLayout>
          <c:xMode val="edge"/>
          <c:yMode val="edge"/>
          <c:x val="0.17887563884156729"/>
          <c:y val="1.0928961748633911E-2"/>
        </c:manualLayout>
      </c:layout>
      <c:overlay val="0"/>
      <c:spPr>
        <a:noFill/>
        <a:ln w="24386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8449744463373011"/>
          <c:y val="0.42349726775956392"/>
          <c:w val="0.42248722316865561"/>
          <c:h val="0.27049180327868882"/>
        </c:manualLayout>
      </c:layout>
      <c:pie3DChart>
        <c:varyColors val="1"/>
        <c:ser>
          <c:idx val="0"/>
          <c:order val="0"/>
          <c:spPr>
            <a:solidFill>
              <a:srgbClr val="BBE0E3"/>
            </a:solidFill>
            <a:ln w="12193">
              <a:solidFill>
                <a:srgbClr val="000000"/>
              </a:solidFill>
              <a:prstDash val="solid"/>
            </a:ln>
          </c:spPr>
          <c:explosion val="36"/>
          <c:dPt>
            <c:idx val="0"/>
            <c:bubble3D val="0"/>
            <c:explosion val="10"/>
            <c:spPr>
              <a:solidFill>
                <a:srgbClr val="00FF00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07C8-4DC2-9130-81C5FF6B297B}"/>
              </c:ext>
            </c:extLst>
          </c:dPt>
          <c:dPt>
            <c:idx val="1"/>
            <c:bubble3D val="0"/>
            <c:explosion val="0"/>
            <c:spPr>
              <a:solidFill>
                <a:srgbClr val="00CCFF"/>
              </a:solidFill>
              <a:ln w="12193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07C8-4DC2-9130-81C5FF6B297B}"/>
              </c:ext>
            </c:extLst>
          </c:dPt>
          <c:dLbls>
            <c:dLbl>
              <c:idx val="0"/>
              <c:layout>
                <c:manualLayout>
                  <c:x val="-3.0307948170723058E-2"/>
                  <c:y val="-4.5698292126047533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/>
                      <a:t>Собственные доходы
</a:t>
                    </a:r>
                    <a:r>
                      <a:rPr lang="ru-RU" sz="1400" dirty="0" smtClean="0"/>
                      <a:t>11718,8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07C8-4DC2-9130-81C5FF6B297B}"/>
                </c:ext>
              </c:extLst>
            </c:dLbl>
            <c:dLbl>
              <c:idx val="1"/>
              <c:layout>
                <c:manualLayout>
                  <c:x val="5.5422269010148323E-2"/>
                  <c:y val="0.13769715935541479"/>
                </c:manualLayout>
              </c:layout>
              <c:tx>
                <c:rich>
                  <a:bodyPr/>
                  <a:lstStyle/>
                  <a:p>
                    <a:pPr>
                      <a:defRPr sz="14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00" dirty="0" smtClean="0"/>
                      <a:t>Безвозмездные</a:t>
                    </a:r>
                    <a:r>
                      <a:rPr lang="ru-RU" sz="1400" baseline="0" dirty="0" smtClean="0"/>
                      <a:t> поступления</a:t>
                    </a:r>
                    <a:r>
                      <a:rPr lang="ru-RU" sz="1400" dirty="0"/>
                      <a:t>
</a:t>
                    </a:r>
                    <a:r>
                      <a:rPr lang="ru-RU" sz="1400" dirty="0" smtClean="0"/>
                      <a:t>16336,3</a:t>
                    </a:r>
                    <a:endParaRPr lang="ru-RU" sz="1400" dirty="0"/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07C8-4DC2-9130-81C5FF6B297B}"/>
                </c:ext>
              </c:extLst>
            </c:dLbl>
            <c:dLbl>
              <c:idx val="2"/>
              <c:layout>
                <c:manualLayout>
                  <c:x val="7.6574330313202807E-2"/>
                  <c:y val="-5.5392846186515824E-3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Субсидии 39,5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7C8-4DC2-9130-81C5FF6B297B}"/>
                </c:ext>
              </c:extLst>
            </c:dLbl>
            <c:dLbl>
              <c:idx val="3"/>
              <c:layout>
                <c:manualLayout>
                  <c:x val="0.16367407473658716"/>
                  <c:y val="0.16095842950285374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Дотации 32,1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7C8-4DC2-9130-81C5FF6B297B}"/>
                </c:ext>
              </c:extLst>
            </c:dLbl>
            <c:dLbl>
              <c:idx val="4"/>
              <c:layout>
                <c:manualLayout>
                  <c:x val="-3.9654107174387401E-2"/>
                  <c:y val="0.1209911480557401"/>
                </c:manualLayout>
              </c:layout>
              <c:tx>
                <c:rich>
                  <a:bodyPr/>
                  <a:lstStyle/>
                  <a:p>
                    <a:pPr>
                      <a:defRPr sz="120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/>
                      <a:t>резервный фонд
1,2</a:t>
                    </a:r>
                  </a:p>
                </c:rich>
              </c:tx>
              <c:spPr>
                <a:noFill/>
                <a:ln w="24386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7C8-4DC2-9130-81C5FF6B297B}"/>
                </c:ext>
              </c:extLst>
            </c:dLbl>
            <c:dLbl>
              <c:idx val="5"/>
              <c:layout>
                <c:manualLayout>
                  <c:x val="-8.7457145047772744E-2"/>
                  <c:y val="-0.16304623263272927"/>
                </c:manualLayout>
              </c:layout>
              <c:tx>
                <c:rich>
                  <a:bodyPr/>
                  <a:lstStyle/>
                  <a:p>
                    <a:r>
                      <a:rPr lang="ru-RU"/>
                      <a:t>Иные межбуджетные трансферты
16,3
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7C8-4DC2-9130-81C5FF6B297B}"/>
                </c:ext>
              </c:extLst>
            </c:dLbl>
            <c:numFmt formatCode="0%" sourceLinked="0"/>
            <c:spPr>
              <a:noFill/>
              <a:ln w="24386">
                <a:noFill/>
              </a:ln>
            </c:spPr>
            <c:txPr>
              <a:bodyPr/>
              <a:lstStyle/>
              <a:p>
                <a:pPr>
                  <a:defRPr sz="1200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Sheet1!$B$1:$C$1</c:f>
              <c:strCache>
                <c:ptCount val="2"/>
                <c:pt idx="0">
                  <c:v>Собственные доходы</c:v>
                </c:pt>
                <c:pt idx="1">
                  <c:v>Безвозмездные</c:v>
                </c:pt>
              </c:strCache>
            </c:strRef>
          </c:cat>
          <c:val>
            <c:numRef>
              <c:f>Sheet1!$B$2:$C$2</c:f>
              <c:numCache>
                <c:formatCode>#,##0.0;[Red]#,##0.0</c:formatCode>
                <c:ptCount val="2"/>
                <c:pt idx="0" formatCode="General">
                  <c:v>11718.8</c:v>
                </c:pt>
                <c:pt idx="1">
                  <c:v>16336.3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7C8-4DC2-9130-81C5FF6B297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4386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368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Субвенции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4694469519536142E-18"/>
                  <c:y val="6.2500000000000003E-3"/>
                </c:manualLayout>
              </c:layout>
              <c:tx>
                <c:rich>
                  <a:bodyPr/>
                  <a:lstStyle/>
                  <a:p>
                    <a:r>
                      <a:rPr lang="en-US" dirty="0" smtClean="0"/>
                      <a:t>192,9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1055481424493263"/>
                      <c:h val="7.8046998031496062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0-15F1-4F45-BEDF-72BF1E144AC6}"/>
                </c:ext>
              </c:extLst>
            </c:dLbl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F1-4F45-BEDF-72BF1E144AC6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Лист1!$A$2:$A$3</c:f>
              <c:strCache>
                <c:ptCount val="1"/>
                <c:pt idx="0">
                  <c:v>2018 год</c:v>
                </c:pt>
              </c:strCache>
            </c:strRef>
          </c:cat>
          <c:val>
            <c:numRef>
              <c:f>Лист1!$B$2:$B$3</c:f>
              <c:numCache>
                <c:formatCode>General</c:formatCode>
                <c:ptCount val="2"/>
                <c:pt idx="0">
                  <c:v>800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15F1-4F45-BEDF-72BF1E144AC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85388288"/>
        <c:axId val="92279552"/>
        <c:axId val="0"/>
      </c:bar3DChart>
      <c:catAx>
        <c:axId val="85388288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92279552"/>
        <c:crosses val="autoZero"/>
        <c:auto val="1"/>
        <c:lblAlgn val="ctr"/>
        <c:lblOffset val="100"/>
        <c:noMultiLvlLbl val="0"/>
      </c:catAx>
      <c:valAx>
        <c:axId val="92279552"/>
        <c:scaling>
          <c:orientation val="minMax"/>
        </c:scaling>
        <c:delete val="1"/>
        <c:axPos val="l"/>
        <c:majorGridlines/>
        <c:numFmt formatCode="General" sourceLinked="1"/>
        <c:majorTickMark val="out"/>
        <c:minorTickMark val="none"/>
        <c:tickLblPos val="none"/>
        <c:crossAx val="85388288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sz="1396" b="1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r>
              <a:rPr lang="ru-RU" sz="2000" dirty="0" smtClean="0"/>
              <a:t>Налоговые и неналоговые доходы всего  (план) </a:t>
            </a:r>
            <a:r>
              <a:rPr lang="ru-RU" sz="2000" dirty="0" smtClean="0"/>
              <a:t>11718,8 </a:t>
            </a:r>
            <a:r>
              <a:rPr lang="ru-RU" sz="2000" dirty="0" err="1" smtClean="0"/>
              <a:t>тыс.руб</a:t>
            </a:r>
            <a:endParaRPr lang="ru-RU" sz="2000" dirty="0"/>
          </a:p>
        </c:rich>
      </c:tx>
      <c:layout>
        <c:manualLayout>
          <c:xMode val="edge"/>
          <c:yMode val="edge"/>
          <c:x val="0.42993197278911582"/>
          <c:y val="0"/>
        </c:manualLayout>
      </c:layout>
      <c:overlay val="0"/>
      <c:spPr>
        <a:noFill/>
        <a:ln w="23644">
          <a:noFill/>
        </a:ln>
      </c:spPr>
    </c:title>
    <c:autoTitleDeleted val="0"/>
    <c:view3D>
      <c:rotX val="15"/>
      <c:rotY val="21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22585034013605443"/>
          <c:y val="0.35256410256410281"/>
          <c:w val="0.47755102040816266"/>
          <c:h val="0.29700854700854767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</c:strCache>
            </c:strRef>
          </c:tx>
          <c:spPr>
            <a:solidFill>
              <a:srgbClr val="BBE0E3"/>
            </a:solidFill>
            <a:ln w="11822">
              <a:solidFill>
                <a:srgbClr val="000000"/>
              </a:solidFill>
              <a:prstDash val="solid"/>
            </a:ln>
          </c:spPr>
          <c:explosion val="30"/>
          <c:dPt>
            <c:idx val="0"/>
            <c:bubble3D val="0"/>
            <c:spPr>
              <a:solidFill>
                <a:srgbClr val="00FF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1-6498-4EC1-9536-1A7D909AD279}"/>
              </c:ext>
            </c:extLst>
          </c:dPt>
          <c:dPt>
            <c:idx val="1"/>
            <c:bubble3D val="0"/>
            <c:spPr>
              <a:solidFill>
                <a:srgbClr val="00CC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3-6498-4EC1-9536-1A7D909AD279}"/>
              </c:ext>
            </c:extLst>
          </c:dPt>
          <c:dPt>
            <c:idx val="2"/>
            <c:bubble3D val="0"/>
            <c:spPr>
              <a:solidFill>
                <a:srgbClr val="FF00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5-6498-4EC1-9536-1A7D909AD279}"/>
              </c:ext>
            </c:extLst>
          </c:dPt>
          <c:dPt>
            <c:idx val="3"/>
            <c:bubble3D val="0"/>
            <c:spPr>
              <a:solidFill>
                <a:srgbClr val="FF00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7-6498-4EC1-9536-1A7D909AD279}"/>
              </c:ext>
            </c:extLst>
          </c:dPt>
          <c:dPt>
            <c:idx val="4"/>
            <c:bubble3D val="0"/>
            <c:spPr>
              <a:solidFill>
                <a:srgbClr val="0000FF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9-6498-4EC1-9536-1A7D909AD279}"/>
              </c:ext>
            </c:extLst>
          </c:dPt>
          <c:dPt>
            <c:idx val="5"/>
            <c:bubble3D val="0"/>
            <c:spPr>
              <a:solidFill>
                <a:srgbClr val="008000"/>
              </a:solidFill>
              <a:ln w="11822">
                <a:solidFill>
                  <a:srgbClr val="000000"/>
                </a:solidFill>
                <a:prstDash val="solid"/>
              </a:ln>
            </c:spPr>
            <c:extLst>
              <c:ext xmlns:c16="http://schemas.microsoft.com/office/drawing/2014/chart" uri="{C3380CC4-5D6E-409C-BE32-E72D297353CC}">
                <c16:uniqueId val="{0000000B-6498-4EC1-9536-1A7D909AD279}"/>
              </c:ext>
            </c:extLst>
          </c:dPt>
          <c:dLbls>
            <c:dLbl>
              <c:idx val="0"/>
              <c:layout>
                <c:manualLayout>
                  <c:x val="0.12561608832038698"/>
                  <c:y val="0.21274942726400037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Неналоговые</a:t>
                    </a:r>
                    <a:r>
                      <a:rPr lang="ru-RU" baseline="0" dirty="0" smtClean="0"/>
                      <a:t> доходы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2918,5</a:t>
                    </a:r>
                    <a:endParaRPr lang="ru-RU" dirty="0" smtClean="0"/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 </a:t>
                    </a:r>
                    <a:r>
                      <a:rPr lang="ru-RU" dirty="0" smtClean="0"/>
                      <a:t>25</a:t>
                    </a:r>
                    <a:r>
                      <a:rPr lang="ru-RU" dirty="0" smtClean="0"/>
                      <a:t>%</a:t>
                    </a:r>
                    <a:r>
                      <a:rPr lang="ru-RU" dirty="0"/>
                      <a:t>
</a:t>
                    </a:r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6498-4EC1-9536-1A7D909AD279}"/>
                </c:ext>
              </c:extLst>
            </c:dLbl>
            <c:dLbl>
              <c:idx val="1"/>
              <c:layout>
                <c:manualLayout>
                  <c:x val="-0.54539694958222484"/>
                  <c:y val="-2.6508518895871001E-2"/>
                </c:manualLayout>
              </c:layout>
              <c:tx>
                <c:rich>
                  <a:bodyPr/>
                  <a:lstStyle/>
                  <a:p>
                    <a:pPr>
                      <a:defRPr sz="147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70" dirty="0" smtClean="0"/>
                      <a:t>НДФЛ </a:t>
                    </a:r>
                  </a:p>
                  <a:p>
                    <a:pPr>
                      <a:defRPr sz="1470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sz="1470" dirty="0" smtClean="0"/>
                      <a:t>2054,4</a:t>
                    </a:r>
                    <a:r>
                      <a:rPr lang="ru-RU" sz="1470" dirty="0"/>
                      <a:t>
</a:t>
                    </a:r>
                    <a:r>
                      <a:rPr lang="ru-RU" sz="1470" dirty="0" smtClean="0"/>
                      <a:t>17,5%</a:t>
                    </a:r>
                    <a:endParaRPr lang="ru-RU" sz="1470" dirty="0"/>
                  </a:p>
                </c:rich>
              </c:tx>
              <c:spPr>
                <a:noFill/>
                <a:ln w="35467">
                  <a:solidFill>
                    <a:srgbClr val="FF6600"/>
                  </a:solidFill>
                  <a:prstDash val="solid"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988705772855615"/>
                      <c:h val="0.1607031843532647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6498-4EC1-9536-1A7D909AD279}"/>
                </c:ext>
              </c:extLst>
            </c:dLbl>
            <c:dLbl>
              <c:idx val="2"/>
              <c:layout>
                <c:manualLayout>
                  <c:x val="0.51555826908342894"/>
                  <c:y val="-0.15841930753420219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</a:t>
                    </a:r>
                    <a:r>
                      <a:rPr lang="ru-RU" dirty="0" smtClean="0"/>
                      <a:t>имущество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6633,8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57%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6498-4EC1-9536-1A7D909AD279}"/>
                </c:ext>
              </c:extLst>
            </c:dLbl>
            <c:dLbl>
              <c:idx val="3"/>
              <c:layout>
                <c:manualLayout>
                  <c:x val="0.22610011797588919"/>
                  <c:y val="8.6547035023763388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Налоги на совокупный </a:t>
                    </a:r>
                    <a:r>
                      <a:rPr lang="ru-RU" dirty="0" smtClean="0"/>
                      <a:t>доход</a:t>
                    </a:r>
                  </a:p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 smtClean="0"/>
                      <a:t>112,1</a:t>
                    </a:r>
                    <a:r>
                      <a:rPr lang="ru-RU" dirty="0"/>
                      <a:t>
</a:t>
                    </a:r>
                    <a:r>
                      <a:rPr lang="ru-RU" dirty="0" smtClean="0"/>
                      <a:t>1%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7-6498-4EC1-9536-1A7D909AD279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498-4EC1-9536-1A7D909AD279}"/>
                </c:ext>
              </c:extLst>
            </c:dLbl>
            <c:dLbl>
              <c:idx val="5"/>
              <c:layout>
                <c:manualLayout>
                  <c:x val="-0.12763597750532946"/>
                  <c:y val="9.662594884056773E-2"/>
                </c:manualLayout>
              </c:layout>
              <c:tx>
                <c:rich>
                  <a:bodyPr/>
                  <a:lstStyle/>
                  <a:p>
                    <a:pPr>
                      <a:defRPr sz="1466" b="0" i="0" u="none" strike="noStrike" baseline="0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</a:defRPr>
                    </a:pPr>
                    <a:r>
                      <a:rPr lang="ru-RU" dirty="0"/>
                      <a:t>Неналоговые доходы
</a:t>
                    </a:r>
                    <a:r>
                      <a:rPr lang="ru-RU" dirty="0" smtClean="0"/>
                      <a:t>6,4%</a:t>
                    </a:r>
                    <a:endParaRPr lang="ru-RU" dirty="0"/>
                  </a:p>
                </c:rich>
              </c:tx>
              <c:spPr>
                <a:noFill/>
                <a:ln w="23644">
                  <a:noFill/>
                </a:ln>
              </c:spPr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498-4EC1-9536-1A7D909AD279}"/>
                </c:ext>
              </c:extLst>
            </c:dLbl>
            <c:numFmt formatCode="0%" sourceLinked="0"/>
            <c:spPr>
              <a:noFill/>
              <a:ln w="23644">
                <a:noFill/>
              </a:ln>
            </c:spPr>
            <c:txPr>
              <a:bodyPr/>
              <a:lstStyle/>
              <a:p>
                <a:pPr>
                  <a:defRPr sz="1466" b="0" i="0" u="none" strike="noStrike" baseline="0">
                    <a:solidFill>
                      <a:srgbClr val="000000"/>
                    </a:solidFill>
                    <a:latin typeface="Arial"/>
                    <a:ea typeface="Arial"/>
                    <a:cs typeface="Arial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1"/>
            <c:showPercent val="1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Sheet1!$B$1:$F$1</c:f>
              <c:strCache>
                <c:ptCount val="5"/>
                <c:pt idx="0">
                  <c:v>НДФЛ</c:v>
                </c:pt>
                <c:pt idx="1">
                  <c:v>Налоги на имущество</c:v>
                </c:pt>
                <c:pt idx="3">
                  <c:v>Налоги на совокупный доход</c:v>
                </c:pt>
                <c:pt idx="4">
                  <c:v>Неналоговые доходы </c:v>
                </c:pt>
              </c:strCache>
            </c:strRef>
          </c:cat>
          <c:val>
            <c:numRef>
              <c:f>Sheet1!$B$2:$F$2</c:f>
              <c:numCache>
                <c:formatCode>#,##0.0;[Red]#,##0.0</c:formatCode>
                <c:ptCount val="5"/>
                <c:pt idx="0">
                  <c:v>1479.5</c:v>
                </c:pt>
                <c:pt idx="1">
                  <c:v>7403.1</c:v>
                </c:pt>
                <c:pt idx="3" formatCode="#,##0.0">
                  <c:v>547.29999999999995</c:v>
                </c:pt>
                <c:pt idx="4" formatCode="General">
                  <c:v>505.1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6498-4EC1-9536-1A7D909AD27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 w="23644">
          <a:noFill/>
        </a:ln>
      </c:spPr>
    </c:plotArea>
    <c:plotVisOnly val="1"/>
    <c:dispBlanksAs val="zero"/>
    <c:showDLblsOverMax val="0"/>
  </c:chart>
  <c:spPr>
    <a:noFill/>
    <a:ln>
      <a:noFill/>
    </a:ln>
  </c:spPr>
  <c:txPr>
    <a:bodyPr/>
    <a:lstStyle/>
    <a:p>
      <a:pPr>
        <a:defRPr sz="1676" b="1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ru-RU"/>
    </a:p>
  </c:txPr>
  <c:externalData r:id="rId1">
    <c:autoUpdate val="0"/>
  </c:externalData>
  <c:userShapes r:id="rId2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180"/>
      <c:rAngAx val="0"/>
      <c:perspective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7129577278331068"/>
          <c:y val="0.24913404686223203"/>
          <c:w val="0.62803234501347704"/>
          <c:h val="0.45792079207920794"/>
        </c:manualLayout>
      </c:layout>
      <c:pie3DChart>
        <c:varyColors val="1"/>
        <c:ser>
          <c:idx val="0"/>
          <c:order val="0"/>
          <c:tx>
            <c:strRef>
              <c:f>Sheet1!$A$2</c:f>
              <c:strCache>
                <c:ptCount val="1"/>
                <c:pt idx="0">
                  <c:v>Структура расходов бюджетра</c:v>
                </c:pt>
              </c:strCache>
            </c:strRef>
          </c:tx>
          <c:explosion val="7"/>
          <c:dPt>
            <c:idx val="0"/>
            <c:bubble3D val="0"/>
            <c:explosion val="22"/>
            <c:extLst>
              <c:ext xmlns:c16="http://schemas.microsoft.com/office/drawing/2014/chart" uri="{C3380CC4-5D6E-409C-BE32-E72D297353CC}">
                <c16:uniqueId val="{00000000-F7B0-425D-B520-EFB85B94B9A2}"/>
              </c:ext>
            </c:extLst>
          </c:dPt>
          <c:dPt>
            <c:idx val="1"/>
            <c:bubble3D val="0"/>
            <c:extLst>
              <c:ext xmlns:c16="http://schemas.microsoft.com/office/drawing/2014/chart" uri="{C3380CC4-5D6E-409C-BE32-E72D297353CC}">
                <c16:uniqueId val="{00000001-F7B0-425D-B520-EFB85B94B9A2}"/>
              </c:ext>
            </c:extLst>
          </c:dPt>
          <c:dPt>
            <c:idx val="2"/>
            <c:bubble3D val="0"/>
            <c:extLst>
              <c:ext xmlns:c16="http://schemas.microsoft.com/office/drawing/2014/chart" uri="{C3380CC4-5D6E-409C-BE32-E72D297353CC}">
                <c16:uniqueId val="{00000002-F7B0-425D-B520-EFB85B94B9A2}"/>
              </c:ext>
            </c:extLst>
          </c:dPt>
          <c:dPt>
            <c:idx val="3"/>
            <c:bubble3D val="0"/>
            <c:extLst>
              <c:ext xmlns:c16="http://schemas.microsoft.com/office/drawing/2014/chart" uri="{C3380CC4-5D6E-409C-BE32-E72D297353CC}">
                <c16:uniqueId val="{00000003-F7B0-425D-B520-EFB85B94B9A2}"/>
              </c:ext>
            </c:extLst>
          </c:dPt>
          <c:dPt>
            <c:idx val="4"/>
            <c:bubble3D val="0"/>
            <c:extLst>
              <c:ext xmlns:c16="http://schemas.microsoft.com/office/drawing/2014/chart" uri="{C3380CC4-5D6E-409C-BE32-E72D297353CC}">
                <c16:uniqueId val="{00000004-F7B0-425D-B520-EFB85B94B9A2}"/>
              </c:ext>
            </c:extLst>
          </c:dPt>
          <c:dPt>
            <c:idx val="5"/>
            <c:bubble3D val="0"/>
            <c:extLst>
              <c:ext xmlns:c16="http://schemas.microsoft.com/office/drawing/2014/chart" uri="{C3380CC4-5D6E-409C-BE32-E72D297353CC}">
                <c16:uniqueId val="{00000005-F7B0-425D-B520-EFB85B94B9A2}"/>
              </c:ext>
            </c:extLst>
          </c:dPt>
          <c:dPt>
            <c:idx val="6"/>
            <c:bubble3D val="0"/>
            <c:extLst>
              <c:ext xmlns:c16="http://schemas.microsoft.com/office/drawing/2014/chart" uri="{C3380CC4-5D6E-409C-BE32-E72D297353CC}">
                <c16:uniqueId val="{00000006-F7B0-425D-B520-EFB85B94B9A2}"/>
              </c:ext>
            </c:extLst>
          </c:dPt>
          <c:dLbls>
            <c:dLbl>
              <c:idx val="0"/>
              <c:layout>
                <c:manualLayout>
                  <c:x val="0.15803456834445453"/>
                  <c:y val="0.21855149817682185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Общегосударственные вопросы
</a:t>
                    </a:r>
                    <a:r>
                      <a:rPr lang="ru-RU" sz="1700" baseline="0" dirty="0" smtClean="0"/>
                      <a:t>23 </a:t>
                    </a:r>
                    <a:r>
                      <a:rPr lang="ru-RU" sz="1700" baseline="0" dirty="0" smtClean="0"/>
                      <a:t>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0-F7B0-425D-B520-EFB85B94B9A2}"/>
                </c:ext>
              </c:extLst>
            </c:dLbl>
            <c:dLbl>
              <c:idx val="1"/>
              <c:layout>
                <c:manualLayout>
                  <c:x val="-6.2289712689903243E-2"/>
                  <c:y val="3.3509485810917929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Национальная </a:t>
                    </a:r>
                    <a:r>
                      <a:rPr lang="ru-RU" sz="1700" baseline="0" dirty="0" smtClean="0"/>
                      <a:t>безопасность и </a:t>
                    </a:r>
                    <a:r>
                      <a:rPr lang="ru-RU" sz="1700" baseline="0" dirty="0"/>
                      <a:t>правоохранительная деятельность
</a:t>
                    </a:r>
                    <a:r>
                      <a:rPr lang="ru-RU" sz="1700" baseline="0" dirty="0" smtClean="0"/>
                      <a:t>0,6%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1-F7B0-425D-B520-EFB85B94B9A2}"/>
                </c:ext>
              </c:extLst>
            </c:dLbl>
            <c:dLbl>
              <c:idx val="2"/>
              <c:layout>
                <c:manualLayout>
                  <c:x val="-2.9134288165144549E-2"/>
                  <c:y val="-0.19901739810052849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ЖКХ
</a:t>
                    </a:r>
                    <a:r>
                      <a:rPr lang="ru-RU" sz="1700" baseline="0" dirty="0" smtClean="0"/>
                      <a:t>8,2%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2-F7B0-425D-B520-EFB85B94B9A2}"/>
                </c:ext>
              </c:extLst>
            </c:dLbl>
            <c:dLbl>
              <c:idx val="3"/>
              <c:layout>
                <c:manualLayout>
                  <c:x val="-6.4026874143290155E-2"/>
                  <c:y val="-0.12652281733242762"/>
                </c:manualLayout>
              </c:layout>
              <c:tx>
                <c:rich>
                  <a:bodyPr/>
                  <a:lstStyle/>
                  <a:p>
                    <a:endParaRPr lang="en-US" sz="1700" baseline="0" dirty="0"/>
                  </a:p>
                  <a:p>
                    <a:endParaRPr lang="en-US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3-F7B0-425D-B520-EFB85B94B9A2}"/>
                </c:ext>
              </c:extLst>
            </c:dLbl>
            <c:dLbl>
              <c:idx val="4"/>
              <c:layout>
                <c:manualLayout>
                  <c:x val="2.5755581311154237E-2"/>
                  <c:y val="-4.9932142599018209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Культура
</a:t>
                    </a:r>
                    <a:r>
                      <a:rPr lang="ru-RU" sz="1700" baseline="0" dirty="0" smtClean="0"/>
                      <a:t>63%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4-F7B0-425D-B520-EFB85B94B9A2}"/>
                </c:ext>
              </c:extLst>
            </c:dLbl>
            <c:dLbl>
              <c:idx val="5"/>
              <c:layout>
                <c:manualLayout>
                  <c:x val="8.5305960907829742E-2"/>
                  <c:y val="0.19404637815067244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 err="1"/>
                      <a:t>Соцполитика</a:t>
                    </a:r>
                    <a:r>
                      <a:rPr lang="ru-RU" sz="1700" baseline="0" dirty="0"/>
                      <a:t> </a:t>
                    </a:r>
                    <a:r>
                      <a:rPr lang="ru-RU" sz="1700" baseline="0" dirty="0" smtClean="0"/>
                      <a:t>0,5%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5-F7B0-425D-B520-EFB85B94B9A2}"/>
                </c:ext>
              </c:extLst>
            </c:dLbl>
            <c:dLbl>
              <c:idx val="6"/>
              <c:layout>
                <c:manualLayout>
                  <c:x val="-1.3615653416221016E-2"/>
                  <c:y val="4.7712268357864504E-2"/>
                </c:manualLayout>
              </c:layout>
              <c:tx>
                <c:rich>
                  <a:bodyPr/>
                  <a:lstStyle/>
                  <a:p>
                    <a:r>
                      <a:rPr lang="ru-RU" sz="1700" baseline="0" dirty="0"/>
                      <a:t>Остальные расходы
 </a:t>
                    </a:r>
                    <a:r>
                      <a:rPr lang="ru-RU" sz="1700" baseline="0" dirty="0" smtClean="0"/>
                      <a:t>4,7%</a:t>
                    </a:r>
                    <a:endParaRPr lang="ru-RU" dirty="0"/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  <c:ext xmlns:c16="http://schemas.microsoft.com/office/drawing/2014/chart" uri="{C3380CC4-5D6E-409C-BE32-E72D297353CC}">
                  <c16:uniqueId val="{00000006-F7B0-425D-B520-EFB85B94B9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700" baseline="0"/>
                </a:pPr>
                <a:endParaRPr lang="ru-RU"/>
              </a:p>
            </c:txPr>
            <c:showLegendKey val="0"/>
            <c:showVal val="1"/>
            <c:showCatName val="1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Sheet1!$B$1:$H$1</c:f>
              <c:strCache>
                <c:ptCount val="7"/>
                <c:pt idx="0">
                  <c:v>Общегосударственные вопросы</c:v>
                </c:pt>
                <c:pt idx="1">
                  <c:v>Национальная безопасность и правоохранительная деятельность</c:v>
                </c:pt>
                <c:pt idx="2">
                  <c:v>ЖКХ</c:v>
                </c:pt>
                <c:pt idx="4">
                  <c:v>Культура</c:v>
                </c:pt>
                <c:pt idx="5">
                  <c:v>Соцполитика</c:v>
                </c:pt>
                <c:pt idx="6">
                  <c:v>Остальные расходы</c:v>
                </c:pt>
              </c:strCache>
            </c:strRef>
          </c:cat>
          <c:val>
            <c:numRef>
              <c:f>Sheet1!$B$2:$H$2</c:f>
              <c:numCache>
                <c:formatCode>0.0</c:formatCode>
                <c:ptCount val="7"/>
                <c:pt idx="0" formatCode="General">
                  <c:v>23</c:v>
                </c:pt>
                <c:pt idx="1">
                  <c:v>0.6</c:v>
                </c:pt>
                <c:pt idx="2" formatCode="General">
                  <c:v>8.1999999999999993</c:v>
                </c:pt>
                <c:pt idx="4" formatCode="General">
                  <c:v>63</c:v>
                </c:pt>
                <c:pt idx="5" formatCode="General">
                  <c:v>0.5</c:v>
                </c:pt>
                <c:pt idx="6" formatCode="General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F7B0-425D-B520-EFB85B94B9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zero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0.11558</cdr:x>
      <cdr:y>0.83625</cdr:y>
    </cdr:from>
    <cdr:to>
      <cdr:x>0.82349</cdr:x>
      <cdr:y>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28438" y="2088231"/>
          <a:ext cx="3236545" cy="40890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ru-RU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0.43269</cdr:x>
      <cdr:y>0.65206</cdr:y>
    </cdr:from>
    <cdr:to>
      <cdr:x>0.62359</cdr:x>
      <cdr:y>0.82834</cdr:y>
    </cdr:to>
    <cdr:sp macro="" textlink="">
      <cdr:nvSpPr>
        <cdr:cNvPr id="2" name="TextBox 1"/>
        <cdr:cNvSpPr txBox="1"/>
      </cdr:nvSpPr>
      <cdr:spPr>
        <a:xfrm xmlns:a="http://schemas.openxmlformats.org/drawingml/2006/main" rot="20659064">
          <a:off x="2858171" y="2767972"/>
          <a:ext cx="1261018" cy="748312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square" rtlCol="0"/>
        <a:lstStyle xmlns:a="http://schemas.openxmlformats.org/drawingml/2006/main"/>
        <a:p xmlns:a="http://schemas.openxmlformats.org/drawingml/2006/main">
          <a:endParaRPr lang="ru-RU" sz="1470" dirty="0" smtClean="0"/>
        </a:p>
        <a:p xmlns:a="http://schemas.openxmlformats.org/drawingml/2006/main">
          <a:endParaRPr lang="ru-RU" sz="1100" dirty="0"/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050" y="0"/>
            <a:ext cx="293052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01C1517-660D-4B73-BB1C-D0977E7E31FB}" type="datetimeFigureOut">
              <a:rPr lang="ru-RU" smtClean="0"/>
              <a:t>19.02.2019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275" y="4722813"/>
            <a:ext cx="5408613" cy="4473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050" y="9444038"/>
            <a:ext cx="293052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7C61FF2-F525-41A4-BE34-BF34473A7FE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8822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35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F30E0-87F2-433B-A3D8-AF89803623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9090A-1B53-4226-B944-BD9D83FD14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814903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0D58-9AE1-4FA9-9A90-45F9DA7431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868E4-C62B-47C4-BC7F-C2D82281B05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6208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D0A6-1C96-4A7C-8B6D-5869BCB3528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56296-29BD-41D1-979B-D24D399E63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180618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65B4-C574-4FEB-82B5-715CCB515D7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5F110-B875-4002-B0F2-283976DB43B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564712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32A75-233D-48F1-B00E-0721F8606F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6F4A5-D0D0-48CF-BD29-748E94B379A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3649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0739-2955-47A7-99DE-0E913F1E11A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70F80-02B0-4C1A-8F1F-7BDEAE3C9AF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65450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F8646-5D88-4A9A-A480-26BC00640B6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29E0B-A34E-489B-9AC6-60B95E3FD0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64440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0A0A-8EB7-4F21-BF16-E43E3CC758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019D-E4F1-4BE6-9EA8-B7A0031E0E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3942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EE048-B541-4CB9-8430-F77104B5E59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2678-B5B7-4289-9166-4E73440C6B4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18473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B10C-4957-481A-BA51-E9955B40664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6198D-01BC-470A-AF8C-B598FB90BA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220460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B97BC-00EC-45A6-AB2F-EE3ED7F770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C421-81B2-4137-A4AB-16786BFA6A5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3407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F30E0-87F2-433B-A3D8-AF8980362323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39090A-1B53-4226-B944-BD9D83FD148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87705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8B0D58-9AE1-4FA9-9A90-45F9DA743158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94868E4-C62B-47C4-BC7F-C2D82281B05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052424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37D0A6-1C96-4A7C-8B6D-5869BCB3528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56296-29BD-41D1-979B-D24D399E6306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36060589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0465B4-C574-4FEB-82B5-715CCB515D7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5F110-B875-4002-B0F2-283976DB43B2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7284524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F32A75-233D-48F1-B00E-0721F8606F1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D36F4A5-D0D0-48CF-BD29-748E94B379A1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0181579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300739-2955-47A7-99DE-0E913F1E11AD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770F80-02B0-4C1A-8F1F-7BDEAE3C9AFB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1359251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A7F8646-5D88-4A9A-A480-26BC00640B65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229E0B-A34E-489B-9AC6-60B95E3FD0C5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9735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40A0A-8EB7-4F21-BF16-E43E3CC7585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B8019D-E4F1-4BE6-9EA8-B7A0031E0EC3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29575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AEE048-B541-4CB9-8430-F77104B5E59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42678-B5B7-4289-9166-4E73440C6B4F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76691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D5B10C-4957-481A-BA51-E9955B406642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66198D-01BC-470A-AF8C-B598FB90BAA7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94518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B97BC-00EC-45A6-AB2F-EE3ED7F770AF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FFC421-81B2-4137-A4AB-16786BFA6A54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697633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2489A6-AE3E-4554-A806-C51611A5BA6C}" type="datetimeFigureOut">
              <a:rPr lang="ru-RU" smtClean="0"/>
              <a:pPr/>
              <a:t>19.02.2019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54BB87-2559-4321-91E0-481DB9BE0B0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E64E60-5AB5-4466-B85C-0D1C9B6C7E4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917096-82FE-46B4-994B-1304637CA81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2332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39E64E60-5AB5-4466-B85C-0D1C9B6C7E4A}" type="datetimeFigureOut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19.02.2019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EA917096-82FE-46B4-994B-1304637CA81A}" type="slidenum">
              <a:rPr lang="ru-RU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ru-RU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29698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11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2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528439" y="1209129"/>
            <a:ext cx="3236545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sp>
        <p:nvSpPr>
          <p:cNvPr id="14" name="Двойные круглые скобки 13"/>
          <p:cNvSpPr/>
          <p:nvPr/>
        </p:nvSpPr>
        <p:spPr>
          <a:xfrm>
            <a:off x="5644182" y="1209129"/>
            <a:ext cx="3096344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Расходы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</a:t>
            </a:r>
          </a:p>
        </p:txBody>
      </p:sp>
      <p:graphicFrame>
        <p:nvGraphicFramePr>
          <p:cNvPr id="15" name="Диаграмма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797499358"/>
              </p:ext>
            </p:extLst>
          </p:nvPr>
        </p:nvGraphicFramePr>
        <p:xfrm>
          <a:off x="4031456" y="3398068"/>
          <a:ext cx="4480719" cy="2566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6" name="Диаграмма 6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027896590"/>
              </p:ext>
            </p:extLst>
          </p:nvPr>
        </p:nvGraphicFramePr>
        <p:xfrm>
          <a:off x="0" y="3356992"/>
          <a:ext cx="4572000" cy="24971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5" grpId="0">
        <p:bldAsOne/>
      </p:bldGraphic>
      <p:bldGraphic spid="16" grpId="0">
        <p:bldAsOne/>
      </p:bldGraphic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2018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903479" y="850354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доходов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2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2937448"/>
              </p:ext>
            </p:extLst>
          </p:nvPr>
        </p:nvGraphicFramePr>
        <p:xfrm>
          <a:off x="-324544" y="2147888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4" name="Двойные круглые скобки 13"/>
          <p:cNvSpPr/>
          <p:nvPr/>
        </p:nvSpPr>
        <p:spPr>
          <a:xfrm>
            <a:off x="1928794" y="5715016"/>
            <a:ext cx="5279771" cy="435506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endParaRPr lang="ru-RU" sz="1600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aphicFrame>
        <p:nvGraphicFramePr>
          <p:cNvPr id="15" name="Object 3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43282280"/>
              </p:ext>
            </p:extLst>
          </p:nvPr>
        </p:nvGraphicFramePr>
        <p:xfrm>
          <a:off x="3851920" y="1844824"/>
          <a:ext cx="5570288" cy="35099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2738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НА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2018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857356" y="714356"/>
            <a:ext cx="5383165" cy="100701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финансовой помощи из областного бюджета на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2018г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(тыс. руб.)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sp>
        <p:nvSpPr>
          <p:cNvPr id="9" name="Rectangle 27"/>
          <p:cNvSpPr>
            <a:spLocks noChangeArrowheads="1"/>
          </p:cNvSpPr>
          <p:nvPr/>
        </p:nvSpPr>
        <p:spPr bwMode="auto">
          <a:xfrm>
            <a:off x="0" y="21478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6" name="Диаграмма 15"/>
          <p:cNvGraphicFramePr/>
          <p:nvPr>
            <p:extLst>
              <p:ext uri="{D42A27DB-BD31-4B8C-83A1-F6EECF244321}">
                <p14:modId xmlns:p14="http://schemas.microsoft.com/office/powerpoint/2010/main" val="1391948077"/>
              </p:ext>
            </p:extLst>
          </p:nvPr>
        </p:nvGraphicFramePr>
        <p:xfrm>
          <a:off x="1142976" y="2000240"/>
          <a:ext cx="6548462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extBox 1"/>
          <p:cNvSpPr txBox="1"/>
          <p:nvPr/>
        </p:nvSpPr>
        <p:spPr>
          <a:xfrm>
            <a:off x="2123728" y="6237312"/>
            <a:ext cx="12346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 smtClean="0"/>
              <a:t>субвенции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ИТОГИ 2017 ГОДА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sp>
        <p:nvSpPr>
          <p:cNvPr id="7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ru-RU">
              <a:latin typeface="Calibri" pitchFamily="34" charset="0"/>
            </a:endParaRPr>
          </a:p>
        </p:txBody>
      </p:sp>
      <p:graphicFrame>
        <p:nvGraphicFramePr>
          <p:cNvPr id="10" name="Object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89372361"/>
              </p:ext>
            </p:extLst>
          </p:nvPr>
        </p:nvGraphicFramePr>
        <p:xfrm>
          <a:off x="1250950" y="2348880"/>
          <a:ext cx="6605587" cy="42449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Двойные круглые скобки 8"/>
          <p:cNvSpPr/>
          <p:nvPr/>
        </p:nvSpPr>
        <p:spPr>
          <a:xfrm>
            <a:off x="2190816" y="921792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СТРУКТУРА СОБСТВЕННЫХ ДОХОДОВ</a:t>
            </a:r>
          </a:p>
          <a:p>
            <a:pPr algn="ctr">
              <a:defRPr/>
            </a:pPr>
            <a:r>
              <a:rPr lang="ru-RU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З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А 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2017 </a:t>
            </a:r>
            <a:r>
              <a:rPr lang="ru-RU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ГОД</a:t>
            </a:r>
            <a:endParaRPr lang="ru-RU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49322" y="-18365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12700" y="0"/>
            <a:ext cx="6230938" cy="457200"/>
          </a:xfrm>
          <a:prstGeom prst="rect">
            <a:avLst/>
          </a:prstGeom>
          <a:noFill/>
          <a:effectLst>
            <a:outerShdw blurRad="152400" dist="723900" dir="5400000" sx="90000" sy="-19000" rotWithShape="0">
              <a:prstClr val="black">
                <a:alpha val="15000"/>
              </a:prstClr>
            </a:outerShd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2017 </a:t>
            </a:r>
            <a:r>
              <a:rPr lang="ru-RU" sz="2400" b="1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Arial Black" pitchFamily="34" charset="0"/>
                <a:cs typeface="Arial" charset="0"/>
              </a:rPr>
              <a:t>ГОД</a:t>
            </a:r>
            <a:endParaRPr lang="ru-RU" sz="2400" b="1" dirty="0">
              <a:effectLst>
                <a:outerShdw blurRad="38100" dist="38100" dir="2700000" algn="tl">
                  <a:srgbClr val="C0C0C0"/>
                </a:outerShdw>
              </a:effectLst>
              <a:latin typeface="Arial Black" pitchFamily="34" charset="0"/>
              <a:cs typeface="Arial" charset="0"/>
            </a:endParaRPr>
          </a:p>
        </p:txBody>
      </p:sp>
      <p:sp>
        <p:nvSpPr>
          <p:cNvPr id="6" name="Двойные круглые скобки 5"/>
          <p:cNvSpPr/>
          <p:nvPr/>
        </p:nvSpPr>
        <p:spPr>
          <a:xfrm>
            <a:off x="416379" y="1830848"/>
            <a:ext cx="4091176" cy="4118432"/>
          </a:xfrm>
          <a:prstGeom prst="bracketPair">
            <a:avLst>
              <a:gd name="adj" fmla="val 8216"/>
            </a:avLst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10 программ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объемом финансирования </a:t>
            </a:r>
          </a:p>
          <a:p>
            <a:pPr algn="ctr">
              <a:defRPr/>
            </a:pPr>
            <a:r>
              <a:rPr lang="ru-RU" sz="2800" b="1" dirty="0" smtClean="0">
                <a:solidFill>
                  <a:schemeClr val="tx1"/>
                </a:solidFill>
                <a:latin typeface="Arial Black" panose="020B0A04020102020204" pitchFamily="34" charset="0"/>
              </a:rPr>
              <a:t>19 862,5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тыс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рублей </a:t>
            </a:r>
          </a:p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(в том числе </a:t>
            </a:r>
          </a:p>
          <a:p>
            <a:pPr algn="ctr">
              <a:defRPr/>
            </a:pP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4101,3тыс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 рублей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–бюджет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Большесальского сельского Мясниковского </a:t>
            </a: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района) </a:t>
            </a:r>
          </a:p>
        </p:txBody>
      </p:sp>
      <p:grpSp>
        <p:nvGrpSpPr>
          <p:cNvPr id="7" name="Двойные круглые скобки 27"/>
          <p:cNvGrpSpPr>
            <a:grpSpLocks/>
          </p:cNvGrpSpPr>
          <p:nvPr/>
        </p:nvGrpSpPr>
        <p:grpSpPr bwMode="auto">
          <a:xfrm>
            <a:off x="4976401" y="1830849"/>
            <a:ext cx="3706812" cy="503237"/>
            <a:chOff x="2826" y="664"/>
            <a:chExt cx="2661" cy="818"/>
          </a:xfrm>
        </p:grpSpPr>
        <p:pic>
          <p:nvPicPr>
            <p:cNvPr id="8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9" name="Text Box 1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>
                  <a:latin typeface="Arial Black" pitchFamily="34" charset="0"/>
                  <a:cs typeface="Arial" charset="0"/>
                </a:rPr>
                <a:t>Культура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17338,8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0" name="Двойные круглые скобки 27"/>
          <p:cNvGrpSpPr>
            <a:grpSpLocks/>
          </p:cNvGrpSpPr>
          <p:nvPr/>
        </p:nvGrpSpPr>
        <p:grpSpPr bwMode="auto">
          <a:xfrm>
            <a:off x="4958297" y="2289003"/>
            <a:ext cx="3706812" cy="503238"/>
            <a:chOff x="2826" y="664"/>
            <a:chExt cx="2661" cy="818"/>
          </a:xfrm>
        </p:grpSpPr>
        <p:pic>
          <p:nvPicPr>
            <p:cNvPr id="11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2" name="Text Box 23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Физическая культура и спорт 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131,7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3" name="Двойные круглые скобки 27"/>
          <p:cNvGrpSpPr>
            <a:grpSpLocks/>
          </p:cNvGrpSpPr>
          <p:nvPr/>
        </p:nvGrpSpPr>
        <p:grpSpPr bwMode="auto">
          <a:xfrm>
            <a:off x="5007011" y="2757391"/>
            <a:ext cx="3706812" cy="627830"/>
            <a:chOff x="2826" y="664"/>
            <a:chExt cx="2661" cy="959"/>
          </a:xfrm>
        </p:grpSpPr>
        <p:pic>
          <p:nvPicPr>
            <p:cNvPr id="14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5" name="Text Box 26"/>
            <p:cNvSpPr txBox="1">
              <a:spLocks noChangeArrowheads="1"/>
            </p:cNvSpPr>
            <p:nvPr/>
          </p:nvSpPr>
          <p:spPr bwMode="auto">
            <a:xfrm>
              <a:off x="2986" y="842"/>
              <a:ext cx="2303" cy="7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Благоустройство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2156,0тыс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16" name="Двойные круглые скобки 27"/>
          <p:cNvGrpSpPr>
            <a:grpSpLocks/>
          </p:cNvGrpSpPr>
          <p:nvPr/>
        </p:nvGrpSpPr>
        <p:grpSpPr bwMode="auto">
          <a:xfrm>
            <a:off x="4939565" y="3202851"/>
            <a:ext cx="3774955" cy="700306"/>
            <a:chOff x="2826" y="664"/>
            <a:chExt cx="2661" cy="818"/>
          </a:xfrm>
        </p:grpSpPr>
        <p:pic>
          <p:nvPicPr>
            <p:cNvPr id="17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8" name="Text Box 29"/>
            <p:cNvSpPr txBox="1">
              <a:spLocks noChangeArrowheads="1"/>
            </p:cNvSpPr>
            <p:nvPr/>
          </p:nvSpPr>
          <p:spPr bwMode="auto">
            <a:xfrm>
              <a:off x="2984" y="84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ГО и ЧС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5,0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рублей</a:t>
              </a:r>
            </a:p>
            <a:p>
              <a:pPr algn="ctr"/>
              <a:r>
                <a:rPr lang="ru-RU" sz="1400" b="1" dirty="0" smtClean="0">
                  <a:latin typeface="Arial Black" pitchFamily="34" charset="0"/>
                  <a:cs typeface="Arial" charset="0"/>
                </a:rPr>
                <a:t> </a:t>
              </a:r>
              <a:endParaRPr lang="ru-RU" sz="1400" b="1" dirty="0">
                <a:latin typeface="Arial Black" pitchFamily="34" charset="0"/>
                <a:cs typeface="Arial" charset="0"/>
              </a:endParaRPr>
            </a:p>
          </p:txBody>
        </p:sp>
      </p:grpSp>
      <p:grpSp>
        <p:nvGrpSpPr>
          <p:cNvPr id="22" name="Двойные круглые скобки 27"/>
          <p:cNvGrpSpPr>
            <a:grpSpLocks/>
          </p:cNvGrpSpPr>
          <p:nvPr/>
        </p:nvGrpSpPr>
        <p:grpSpPr bwMode="auto">
          <a:xfrm>
            <a:off x="5007011" y="3830681"/>
            <a:ext cx="3706812" cy="649287"/>
            <a:chOff x="2826" y="664"/>
            <a:chExt cx="2661" cy="818"/>
          </a:xfrm>
        </p:grpSpPr>
        <p:pic>
          <p:nvPicPr>
            <p:cNvPr id="23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4" name="Text Box 35"/>
            <p:cNvSpPr txBox="1">
              <a:spLocks noChangeArrowheads="1"/>
            </p:cNvSpPr>
            <p:nvPr/>
          </p:nvSpPr>
          <p:spPr bwMode="auto">
            <a:xfrm>
              <a:off x="2922" y="93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Региональная политика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13,6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sp>
        <p:nvSpPr>
          <p:cNvPr id="31" name="Двойные круглые скобки 30"/>
          <p:cNvSpPr/>
          <p:nvPr/>
        </p:nvSpPr>
        <p:spPr>
          <a:xfrm>
            <a:off x="1974916" y="634454"/>
            <a:ext cx="5279772" cy="725804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400" b="1" dirty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Программно – целевой метод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планирования 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за 2017г</a:t>
            </a:r>
            <a:r>
              <a:rPr lang="ru-RU" sz="2400" b="1" dirty="0" smtClean="0">
                <a:solidFill>
                  <a:schemeClr val="tx1"/>
                </a:solidFill>
                <a:latin typeface="Arial Black" pitchFamily="34" charset="0"/>
                <a:cs typeface="Arial" charset="0"/>
              </a:rPr>
              <a:t>.</a:t>
            </a:r>
            <a:endParaRPr lang="ru-RU" sz="2400" b="1" dirty="0">
              <a:solidFill>
                <a:schemeClr val="tx1"/>
              </a:solidFill>
              <a:latin typeface="Arial Black" pitchFamily="34" charset="0"/>
              <a:cs typeface="Arial" charset="0"/>
            </a:endParaRPr>
          </a:p>
        </p:txBody>
      </p:sp>
      <p:grpSp>
        <p:nvGrpSpPr>
          <p:cNvPr id="32" name="Двойные круглые скобки 27"/>
          <p:cNvGrpSpPr>
            <a:grpSpLocks/>
          </p:cNvGrpSpPr>
          <p:nvPr/>
        </p:nvGrpSpPr>
        <p:grpSpPr bwMode="auto">
          <a:xfrm>
            <a:off x="4973636" y="4367113"/>
            <a:ext cx="3706812" cy="649287"/>
            <a:chOff x="2826" y="664"/>
            <a:chExt cx="2661" cy="818"/>
          </a:xfrm>
        </p:grpSpPr>
        <p:pic>
          <p:nvPicPr>
            <p:cNvPr id="33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4" name="Text Box 35"/>
            <p:cNvSpPr txBox="1">
              <a:spLocks noChangeArrowheads="1"/>
            </p:cNvSpPr>
            <p:nvPr/>
          </p:nvSpPr>
          <p:spPr bwMode="auto">
            <a:xfrm>
              <a:off x="2922" y="93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Социальная поддержка граждан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115,0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тыс.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  <p:grpSp>
        <p:nvGrpSpPr>
          <p:cNvPr id="35" name="Двойные круглые скобки 27"/>
          <p:cNvGrpSpPr>
            <a:grpSpLocks/>
          </p:cNvGrpSpPr>
          <p:nvPr/>
        </p:nvGrpSpPr>
        <p:grpSpPr bwMode="auto">
          <a:xfrm>
            <a:off x="5003596" y="4943924"/>
            <a:ext cx="3706812" cy="649287"/>
            <a:chOff x="2826" y="664"/>
            <a:chExt cx="2661" cy="818"/>
          </a:xfrm>
        </p:grpSpPr>
        <p:pic>
          <p:nvPicPr>
            <p:cNvPr id="36" name="Двойные круглые скобки 27"/>
            <p:cNvPicPr>
              <a:picLocks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2826" y="664"/>
              <a:ext cx="2661" cy="8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37" name="Text Box 35"/>
            <p:cNvSpPr txBox="1">
              <a:spLocks noChangeArrowheads="1"/>
            </p:cNvSpPr>
            <p:nvPr/>
          </p:nvSpPr>
          <p:spPr bwMode="auto">
            <a:xfrm>
              <a:off x="2922" y="932"/>
              <a:ext cx="2305" cy="4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0" tIns="0" rIns="0" bIns="0" anchor="ctr" anchorCtr="1"/>
            <a:lstStyle/>
            <a:p>
              <a:pPr algn="ctr"/>
              <a:endParaRPr lang="ru-RU" sz="1400" dirty="0">
                <a:latin typeface="Arial Black" pitchFamily="34" charset="0"/>
                <a:cs typeface="Arial" charset="0"/>
              </a:endParaRPr>
            </a:p>
            <a:p>
              <a:pPr algn="ctr"/>
              <a:r>
                <a:rPr lang="ru-RU" sz="1400" dirty="0" smtClean="0">
                  <a:latin typeface="Arial Black" pitchFamily="34" charset="0"/>
                  <a:cs typeface="Arial" charset="0"/>
                </a:rPr>
                <a:t>Развитие жилищного хозяйства 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102,3тыс</a:t>
              </a:r>
              <a:r>
                <a:rPr lang="ru-RU" sz="1400" dirty="0" smtClean="0">
                  <a:latin typeface="Arial Black" pitchFamily="34" charset="0"/>
                  <a:cs typeface="Arial" charset="0"/>
                </a:rPr>
                <a:t>. </a:t>
              </a:r>
              <a:r>
                <a:rPr lang="ru-RU" sz="1400" dirty="0">
                  <a:latin typeface="Arial Black" pitchFamily="34" charset="0"/>
                  <a:cs typeface="Arial" charset="0"/>
                </a:rPr>
                <a:t>рублей</a:t>
              </a:r>
            </a:p>
            <a:p>
              <a:pPr algn="ctr"/>
              <a:r>
                <a:rPr lang="ru-RU" sz="1400" b="1" dirty="0">
                  <a:latin typeface="Arial Black" pitchFamily="34" charset="0"/>
                  <a:cs typeface="Arial" charset="0"/>
                </a:rPr>
                <a:t>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388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6389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785795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Структура расходов в </a:t>
            </a:r>
            <a:r>
              <a:rPr lang="ru-RU" sz="2800" b="1" dirty="0" smtClean="0">
                <a:solidFill>
                  <a:prstClr val="black"/>
                </a:solidFill>
              </a:rPr>
              <a:t>2017 </a:t>
            </a:r>
            <a:r>
              <a:rPr lang="ru-RU" sz="2800" b="1" dirty="0">
                <a:solidFill>
                  <a:prstClr val="black"/>
                </a:solidFill>
              </a:rPr>
              <a:t>году</a:t>
            </a:r>
          </a:p>
        </p:txBody>
      </p:sp>
      <p:sp>
        <p:nvSpPr>
          <p:cNvPr id="16393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graphicFrame>
        <p:nvGraphicFramePr>
          <p:cNvPr id="2" name="Objec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39208874"/>
              </p:ext>
            </p:extLst>
          </p:nvPr>
        </p:nvGraphicFramePr>
        <p:xfrm>
          <a:off x="1043608" y="1916832"/>
          <a:ext cx="7242175" cy="3784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2064572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/>
          <p:cNvPicPr>
            <a:picLocks noChangeAspect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  <a:extLst/>
          </a:blip>
          <a:stretch>
            <a:fillRect/>
          </a:stretch>
        </p:blipFill>
        <p:spPr>
          <a:xfrm>
            <a:off x="-36512" y="-44624"/>
            <a:ext cx="9180512" cy="6885384"/>
          </a:xfrm>
          <a:prstGeom prst="rect">
            <a:avLst/>
          </a:prstGeom>
        </p:spPr>
      </p:pic>
      <p:cxnSp>
        <p:nvCxnSpPr>
          <p:cNvPr id="3" name="Прямая соединительная линия 2"/>
          <p:cNvCxnSpPr/>
          <p:nvPr/>
        </p:nvCxnSpPr>
        <p:spPr>
          <a:xfrm>
            <a:off x="107950" y="461963"/>
            <a:ext cx="7847013" cy="0"/>
          </a:xfrm>
          <a:prstGeom prst="line">
            <a:avLst/>
          </a:prstGeom>
          <a:ln w="38100">
            <a:solidFill>
              <a:schemeClr val="bg1"/>
            </a:solidFill>
          </a:ln>
          <a:effectLst>
            <a:outerShdw blurRad="50800" dist="38100" dir="2700000" algn="tl" rotWithShape="0">
              <a:schemeClr val="tx1">
                <a:alpha val="40000"/>
              </a:schemeClr>
            </a:outerShd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412" name="AutoShape 2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7413" name="AutoShape 4" descr="data:image/jpeg;base64,/9j/4AAQSkZJRgABAQAAAQABAAD/2wCEAAkGBhQSERUTExQWFRUVFxoaGBcYGBoWFxgXFxcXGRweGBcXGyYeGhokGhgUHy8gIycpLCwsGB4xNTAqNSgrLCoBCQoKDgwOGg8PGiolHyQsLCwsLCksLCksLCwsLCwsLCwsLCwsLCwsLCwsLCwsKSwpLCwsLCksLCwsLCwsLCwsLP/AABEIALcBEwMBIgACEQEDEQH/xAAbAAABBQEBAAAAAAAAAAAAAAAEAAIDBQYBB//EAEEQAAECBAQEBAMGBAUDBQEAAAECEQADITEEEkFRBSJhcQYTgZEyobEUQlLB0fAjYuHxBxVygpIzU6IWJEOy0uL/xAAZAQADAQEBAAAAAAAAAAAAAAAAAQMCBAX/xAAuEQACAgEDBAEDAwMFAAAAAAAAAQIRAxIhMQQTQVEiMnGxYZGhQoHBI1Lh8PH/2gAMAwEAAhEDEQA/APRpk5U45U0R9RuemwufcpyvjbjaEoGHlql1LrUplEkWCUC9dbBmjQzsRnSrK6MOgErmfemb5ehoH1pZLZsFPwX2nFJkoACpqnWq5SgddgkWtQQuqy6UoLlmunxanqfCBJnhAzsDMxk2cUN8Ayg525RqGdVA2xMVnAsUJOVSQ4di6mLuLkaOPnrrsP8AEvHpQmVg5VES0hSgNA2VA7s59XgTh3+HSVy0FcxSFLkKmZQHbYVNDl+sccsKb7cVxydSytLW/PB6VwfHGdIlzSACtLkCoFSKH0g4RW+H5Al4WShNkoCfakWEemrSPPlzsPAjuWGR0CAQ5aIjRigLxKiW8MKYPuMlTjAdYf8AahFRxbiSJEtSyHIDt+uwjCcZ/wARJoKTLyDKHKcw5yelVM3buYhkyQg6ZWEJzVo9TViYjK+kZPwb43TjgU+WpC0hz95DUHxDWti0ahopBqStGZJxdMSlQ6WsxwgQhGjA/NHQYjhGAdj1zQISMYIjIMJKe0FILZIcRDBiA8LKIbQ3gpCtk/2gR1M0GBmh2WCkO2TEiE8Rggaw4ThCGOEdUnaOKWIZ5rQASy4lB9oFTiBEgxEJpgmRLFY48OUp448aEdQqEsRx47neABrQoe0KCwoxXjPiqUIEoUAGZTbfdHvX2gPwRhRJkTMbNHNNfKDpLS59Hyk9kvFBiZasbikyXbOrPNV+FAqfYUHcRfeN8eJeHTLTy+YMqU2yyUN7FRCB2Dbx50JanLqJcLg7ZLTFYVy+TL8MwqsfjxnrnUZkzYITp0DZUj0j03FN9olaZkLT8j/SM5/hnw0plLxBDGaWT/oQW+an/wCIjR8SU0yQf5292EdXSwcYany9yHUzTlpXCJuCn+CnVn+r/nB4MVXBFMhSfwrI+kWTx1HNZOJg6QzO0RExHOxaUivoBc9hCoNQeidRzSA5+Lz/APToNVmw7fr/AHiuxGIBYzCQFFkyxVSzdgPvH5C9uaCZeHzDnACf+2C4/wB5so9Ld7wtI9VlXxjjHlSFqlpzBXLnKcxmKP4QbpFSVGjDW8eXcY4bmkImKUvPNW8tACQ6A4KiEi6l0T/pVekbbjWNGLxGTNlkywVLV+GUn4j3VYekQeFMJ9sxqsUtLS5LCWjRJAZCf9qWPdt48+Uu7Klxwv8ALO6Ee3G393/hEH+F3FGnGQkDKpBLOXGVvR3IBJ3j04peM9w7ColzEFKEJVnxCSQkAnnUakBzYRdTcSEh1Fvz7DUx14sfbjRy5Mmt2TpliK3iXiGRhyUzF8wBOUAk07UBOxaHTcST8ToBskVmK9renuIwX+IGJQlaAEBMwJYhL8qDUBagCCo1LBmGpcM8rlGNoWNKUqZt+CeK8Pii0tYz6oJAU24AJcdQ8XKk9Y8K8NJ8vFyJ05OYlQUgGvKVlAIzXIUD7CPapuMY5QMyth9Sfujv6PGMU3Nbm8kVF7BMOKI858SeOMTJUQChLKplGYLDsmv3gTSja7RrPC/F5k/DImTQErLuAdj2Ddu1YcMqlLSgljcY6mW5TDTKEczx0Li25HYcmVCaOBccKoBjhKhFEMJjuaAQ7y4b5P7eOGZHPMMG4Wh3lCOpDRG8OeGBIY4TEecx0LMKh2dJhAQ0qhZ4BHYUc8yFAM87/wAP5SFCYtSgVrIz9EucqK7kOemQamKbxFilYzG5EfeUJaP9INVdnzK7RmOH4omgJoL9f7xIjE5Vkg1YgF7PT6OI8qclUcK8cnZCT+WZ/wBj3DCoRKSiSlgEoZI1ypYP8x7wLxuaAlCnHLMSfr+keQq4utSgrOQRR4JxXF1FBeo6bVbtePQWaPFHn22z1bhs4CZOS4+N7jUqg/7Un8SfcR48eOgKWU65TXblf84LwniAzHFEgejjvp2FT0jfdiG56bO4sh8qVJJ7hgfep6D1aB04tOYgLSpf3lFQyp7kXP8AKP6xglTlt+BNrMpQ2H4R2rBcpZAZLACwFB9YXegG5upE6UklXmJUs0KioO2w0Ceg+tYq/FfiBMuSUpU5UKsXZO1NTb3jKYvGrQmhqSwrTvewqYzvEsWqYQgF8tS+vc/vWObqM6a0w8/g6cEN9UuF+S9xswy8OmSlQVNnqC5rEEO7Ilv+FP1BNiI3fApMrDSEShMQSkOpWYcyzVRvv8gI8v4fOBmVD5RQEips99ng5c4PlKUv+AEf+X9faM9PKP1ft9h9RJ/T+/3NuOLozjKtFMQt1FQygKQTvW46QdJx8tRdMxJJ/wDkUR/4J260HePMmAUc2Wk1PKPhDpGmvc7QNO4sTOSRYegLjvWOl5kjm3PV8VxSTIlqmBSVKa+YFSjo527MBoI83QPtuLHmzMst8y1k5WQ4dtlKoANH6GBeJ8SzEJdg1e39fp3gfC4woHKkkmrqBp2Gute945JTWWe/COxf6WO/LPQuJ4zDqUG8sBEuWJdElYyzT/0/wABq9rRbzeIykIJKksHPlgvmP8xNVE+3e8eTjETlqICcrgOVdDqT9PaLLi2IypypJUqxUBU7sOtveK5epjCO3JPDhlk3f0+yy4PhUYzFTJ85QyJdgT8SykgNslIZv9vWNT4WTJw0oyxNCnKVuoh+aWh7dQY80TxdUtISmWph/Kan2iHCccmJqUE0AsQwDtpBh0wVvd+zGXK5t1we0/5tK/7iP+Qh3+aSv+4j/kI8c/z5bVttlf6w2dx9egZ7Ut6RbvL0S3PZk8Rlm0xH/IfrEn2pP4k+4jw1XiRYNra5RUv2i64TxUz0klgQbd9qQ+6vKDc9ZViEi5A9RDftSfxJ9x+sebLUU1KmHWl6bdoIEyYAOY+8HegG56D9pT+JPuIX2hO49xHm06epy62PdX0eIvtLEHzTW1VfrD70PYbnqHmjce8dEyPLjizqtR6ur9Y7nUW5zcU5gdaw+5BhueoZoWaPMhjV/jV/yU/zMdHEFj7yz2Wr8zB3Ij3PS3hZo80/zNW821gtRP8A9oeeKLDVnMTfMph35oO5EW56PmhR59/nCh/8sz3VCg7kR0zzrh0vJLKtVW0pp+ZhgUC5bQV79PSDZuHUvlQHCRXt+rRCnw6ugqGL5thsa1948jC025y8nb1GyWNeABOJqxcEW0iX7YwIudu1Y4eAT3KgAUgs7ggAvU3po/WJk+H5pcDLUb/un76x17HHpIkrq96Wg7CnIQaE3A2EdwXAlqShSEqU7sSCA4VZiN94nT4anqUXBSUMelettDClbG0E8W4gShJzUetMwf6g3itl8UVbMrZ+h3iywvBigETCkg6HfQCkSTcGlJDKGVN0hIrUkh9P0iWpJDjBydIjnY0pluS6iKfXU3sfaK6RNyIK1O5p39P3aDkyM5Uo5kkANymxsba09xW0FYfwsrEoC86UJSpkjMAVNc5bs9KbGJaXJ6ff4O1fBX4XH6sy/wBtUFAua1cdf3eD5WJGZKku59XbeLf/ANEFS8rrLFvgoo3LPpUDq1IfM4N5eWWAoGzlGUsC2un71EdEviuDh0uTM9isYS9blJ+UHYKgzqqR8I3O/wC+u0TcQ4UlKzaiAsvdsxTRmCTrXQG0TKQkhIDhZUwd2Ski9nJLv2AFyYxN7Ui+GH9TAJ83diq57/kIIwc/zVhJXlGVZJJb4UKUkOd1BIbWLyVwLDkEoUkqD0UCM21SWc0L2qYmw+HlIl5/LlEhSsoUSWIJDsaB221EUx4muTGR65WVmDxY8gqqVTEluiQf6fOGSpg8wFbgKSS7EtcJ9MwHpEWKxySovlSGYhCWAYpcIS41LU6xeYdMvEv5TTMtSGUFJQ4YZSAyQe/eOWMHKWtLY9HI/wDSWNel/wA/uVyVk29nhkuSsAM9XFifhV/WLZGDMslpYD/eCmb/AGZW9XiJOIynmU1Zn/3BiqZ5ssMo8gKJa6/Ee70/p+sdALtmSD1VFzhylaUk4iRLcsM6me+ot+kAcXw8rD5P4kmeST/0TmKWY81md79I3pnV0SoGUjKWUsD36HXo0EJWAmiX6lRD+0CL4+5DyiWsVZYjmeJVBmEsdCf/AMwKEr4KKAaZlqN7n6mOoL1Kyx0cgf8AjWKyfxxa/vBuzj994AVOUS7n2IEaUJeRqDNXmQR8b/JohUUDZu8ZhMxeiz+/WJDh5quo6n9Yfb/U1oZoV41JAqkC13+kdABtVmND2O/WKCVwtRUDQHroOraRbf5dOIzEsAGDD4ywbKGcDdRps8GhLyPtsIQWJIBFTs7jY+0JTqOYl+prb6xDK4bMFDVRNyGSG6A9othhVBgVW/CAzDt6RGU64ZaPT/7mVpNaqAI6M0TKk6gp6t/SLQ4JCwAoLCt0mh+XSx3ivXwqUVFJSC7gHMp/kWBeldoXcE+n9MGy9AfQRyJF8HUCwnZRsUpWR/ucPHYNX6mOxIp+HycsvO45i6qsQ5YODcV03iSdOTkUQVEpd0sL335gz7Q7FYEpnHkzhYHOklUuiQSEggED0u9Y6nhCyeZL5kqPW7el2G7FrRzNziq/B2LFCUnL8j+HKeRNJLg5A9CGzE07NtAQxVQgAnmAfTKpVcz1+t2i84RwkowSiqWrMZgJSCAqji9QKF7aCKjC8IWmcFJcIo4UrmNFHQMakVpHZdSin/3c5e1dy8DcPjZyciisUmEANRIKkirM5tFxivEE6UM2dFc7goP3SAHZT6k+kZZeIUnMPLVRRNQfi39Lxc8QxaAmXnDkgM4o61jbuI7GRRdo4tnSorRLGVy6UMogpnht35RUEGpjLYPGpUUpWFeW5KwkjMRVgCxAcsHb6wuL4pSM6A6S6SkC5SElw4N3UfSmsQCVLlSTMzjzlj4UklnBoahjZ7isc+VRdXyWxWraG4/iX8QJli4Zs2Zi5LPqQGD9InlYnKpaQpQKSAguphpvAnhjDylrXnUrOGypToHqS6TegGt4uMR4dQrnE0hSi5SHcEHVwPlCUoObjfy2G1LSn4J8JjihSQcyiUBROdTEnoD6/wC3rCxkqZMYoBJSlwzBmmKuWoyaHpDcFKHnEZqBASNPhJB+VPQxT8X4qqTnQDlSwAAfV1Fw7NUABt/UzLuR+PsMTUJfL0F8UAUlas4CRLqr4nJUGSG1r6CIJBWshYQpSSGSoJLXZ/leKrAyzNySKoAdcygNw4+QA6PGpXxXy0oSAKpDfQAJ9tYkpQg0pFNEpJ6eCXDzsudZPKlQTWnwhD/J/aM/xri4mABGVmzFSUAG1rOzGDMVxfJJUCnOZjs5olxU0uqrtrFJOkHISGOUBSmFXfKlLXoHPoekWTWRKXkxvj1Q8CUohKX1DjZIJJYD0SfWPSP8JsN/CmzT99YSDuEBy3qr5RiBg5aUBU1a+cDL5dWZGoIrrUHaJ+CeIlykgSlspIUxVnyZ1OTmAV2H6s0UjURSlcaPWfEU2Z/7dMsrBmYhAVl/7Ycrc/dFnMYXx3OBxZl5SyOlHmBKvzEcxXi7KWXMmLISCSAQkkgPl5mYl7ExTTuLjzPNFDmcElyrlZI2/vFJtLyQhbfACrDoNctern5O0OlZRZ76Mw61aDJK0rmhJLZlADT4rdbtEsvh0vK5UK7ZlV1GtYg8h0LGCug0f5COeWmrH0NPpFpJ4fLYFszk1BLD2F4mmYeX8Ibozn6ltrbiMvIbWJlMMAq5AA9vlEieHJer2obfXSDpXDyFAJBOayUuWIawFf2dotf/AE3kTnnzESUbqIzHpl/J36QRlKfAOMYclAnCAG/Y6xYYLh00pzqaXLF5qzlR6PVR6B4mVxOVLl58LKExblpk49w4QwA+X5RIcGqelEzEKzKDKKlWTqwFki1h84TcVu3Y93wqOSJQYmVLJWSeeYWYPcIsDs+Y9oJlcOUS5/5KJJUfUu3W/aIDNK1JCKhL6Aeo26Q+TgluS+gT8ID/AO46RCUnLYoqRZCWSzMVCn7PrDcVOKWzqFKskim1g96PSG4bA1dR5QXowTezXgqdw6V8KfjIqfa4YAudA2kGkzqKgcUD8oJcXLgepPypB2AAUWUk1euYA0NGyXd46nBoQRRDNQO1Nt2fSJ5qkywrKjORXKjlftSpZqQ6FY6TgkgAAqA0D/qHhQ/CT5S0BTM9wQkEHUN3jkFMLPOJvisS1qRmWMrhwXHtFtwLjnmOoKzH7zgDSPP8ep5qzutX1MafwWj+HM2c/QRPqcMYYdSu9imDLKeTS+A7jGPxC5iBKVNEsqAypSKBJAWVKSSQC9HZ8piwx8grSAklwpJJZRsoHbZ4iwCBKRl2Jh83iKQLxxvW3FxXH8/c6vjTUnyQ4vGB5oDG1jq4oXHUwOlMtf8AEmLUFSsqkIFfMUClTdKoGouYqcQslcwoSK1YKZ9yr1BiLE49wkOUsO+lfSPUg8kpKUjz5qEYtInUFTvMnTDVINbOr/8Alx8oBwcpc1SUElRWrU2H9nMFI47KEsJyhdGbM/MdSBS9YK8OpAecrKKH/UBZzGZzcVKVfYcYJtRT+5dYHCZJWYBlBJADkhg7Bj+TaxX8Q4p/EI+6EpL5SavoU11T84FxHHVqLB0J05SP/IP+UVOJx81nQjlJYLUXBvUJ2pq8c+LpZatU2VnmSVRRf4fi6UJVMSoEhnHML5mblvcsSKA7RUTEpmIXPnL58zhBrn1cnQOzDXpFVOxCkoCVqKiVOWaoO2xaghp4apQACuUkgHVmJf6R2Qx6FpT/APDmlPU7o0eGmpkITzpXMVzLLktmBAFjao6l4lwv8UywZyUA5iSA6+QAgAOHJcUBfpZ8r/ly5CuXMoEXS6a9g8HjzAhJzFICweYkKQS6TWhZiHjUYaXfkUp3sRKnrXlll84JYCnMVF6abf7YtJfDx9mOVSSu6hQkfEPielwWiywHhiYazVhaQxSwLpLXzUJSzBuvSC/4MtwVoQdDlKyW/EBr7xpSp0DhauzO4bBkAZQolq5lqSn0y6V1McmcEnmWoBGVWZxsaNQk0DPGhxeIzZGJNQAUS1c2bLptXQmLXh80TL5UDdWYuxblKUks2picstGo4rKfhHB0eWkTCrM1UgvzCjtUAkN+6Aw8PAmpyh0FBU2WxRQvp94RpZuACkFUky1hAJWAWUzGzgPXaM5IxbTCpIcsQDlUoczOCRcuAC1XjnnkbZdR0oiXPRLOYpScrAcrKckBIiTBzcPNmKzAomrQqYygspU16hmL9DAniTDGdLzSRzAgKDkqFQRRrdSxFBVw9DhZk3CzB5oSl0KSkk5lczPT2vtFIQk1qQPJH6Wa/hODXNImyQ4I5tnFgouzgEdYtP8AK8LhwZk+awcnK5DHUB+bagAsIzWN4uuRJSqTMUgqFVcqkqIUNMoahURe+0UUhUzETAtZKhcqVUqtodP7RWoY95bv+CblOe0XsbfiHi+aEFODkCWn8a2BPUJ//R9Ix+Ek4nGzT5ilkj4ip3A2AskfsCNbwnhilpzKonTrf2t1jR4GUQOUSwjQ9ez1PWJd6c1wPtwi/wBSr4XwKXLF1rIvqLWLQcpCTRQLbAdtH7RKqVm1Ox0bow0jk8plgXAJCQwJUCra7gVjGkeokl4dKQyZeXazmBpqiCwADfeNb7B/rvBExBuATUB9akD6HSO4nh/KQHG5vbtY/rGuDPIyRJH3u5VQ12gLGkBSXUebR7tVyO0PHCsxzS5hZkvmAYKBqQB6R3HYaXKaatOYjoSXItyihgAeZaLlGYaEnKM2jPT86COoxKAnn5lGwANegYsPeG4HHJUSQAdGa3QuKBm13gnET8kpSkjnA1tXZhCYFxh+CpKEllB0gkMaEhyKwozmHxs8pBTJnMbMuW19MweOw9S9Cr9Ty7DYjCTlEKQEEgnMmaDV/wAKwCCbxbgysNJZKyQokgFsx7Ma+kecONvn/SHYaYUqBFG9YpLp9X9Tr0Zjnrxv7NjJxoWtzMTaxC0HU3gdeNnLcykpCBQFXMetTp6awNgcSVjLmQrMWayraf2iX7WtP8OYkM17ZX6ChJ/OK1XBi/YNikTlHLOXYtlszV+EUhuJnkMAWKWIpfRukS47HhaiEgsSTWlwPoYiTgpi2yIKu1vUw1bW5l0nsR4eSnO4sebt0iHG4dSCWKjLCgSM1Goa13i5kcFm0JAQwI3dzq19NdItZXhxxzqDG7JAfvAn7G16M5JxYLJGZLmnPnTWwIP1aDZ+NUqVkKFFbpokcrJfbd/lF5L8MYdJogKY3JN+1oORiEJty9T+cZaTNJsyWG8Lz1t/DIA1VT6xoOG+EcgGdbs7No9aRFxHi04KKQWAsU1d7X/KARiZ2UnOslz94s46iG2JIteIyZKEtKUDMChrXq5iWVjjKSEJT5mYZgopYczUo+axr1is4LNWpZFFDKCodQCMwVckktljUo4XlkSSlKRLCEZ2UVBKilzmrylz22akQk0siVlE/i9ikn4zEKDIZKCGKctA46m3pFrK4RKQhImF3DBTWarFrigANDp2qsTJVlmCXMSUkkpJ1q7VFItJWIUpNeUgs9DdJqA3X3ETyyk9l/BWFRVsQloC5QAYJUkpqUlTEfFv9Y7xCZkRnQCQn40mq0uWf+ZDlnuCQCKgmoxGGlrASUlkkuo/Gt2+JV2iw4cyCASCgggIPM4NCkPUApKgRUVBpeB9PNLW/wBjKzJSpBHC+KJKgSWFQex/Q5SejnSB8RN+zTFSVTCkywClRAYoLMwAYX+ShoIopajIxS5L0Qpgd9vkxh3iVIUAoggiSlIW5ZwrMQ1qV6xTFDQ9SNZMmuNUaHhPGUThNJUJYlhgoglS1qBsBdgAr0EYAlU6ZmUSplVrUt000i9w0qacLLMgsUrUVLICGKgwDpOYuMzvem0XPhX/AA6Z5+MSFEl0yweVjqoA9bdPSNa95Sb5I6KSSAOG+GMXiZCQrKlIUeYmwbYVVX841/AvD6sOMvLMehWQwbZKACwBu5Dv0i5wy1BLMhKRYJtlBbUUb2ET+StQISNqvlHyFrfpGHLVyb44BVSwkUZ63pX0t37RDNxBALMopIepaulbHXWJuMSRKlKWtRIDcopmJLAfN4r8BiZSlGpWxBYlmtVh2g+wgh/LBUpOvMKKc0ICXOrCpO8SI4iFqSMigS4JykADcDo1/eB+LlCyhKrVoCejWPzO/WJ8FkTlANVdzYPfWjVEIYR9vWkhCZZLXU7Bg7GtT8q7wRiCZgUHAfXW9Q4pv1hZN9X7NoOkclqS+Q7D10cgaf0jLGh0lQTcgNQnUkadNYfPUMwIICTcnYau9g4f3eJ5KgRcG9TVt2I00rDkyElLIa1Ltb5d4VgNwuAADMnKokpUkM7+tC0VvE+FTEsJYFSxJNALuz7PaLBMuYlQIFCkgijAioNtTE0viKVKUgVKRzbClsxo8LkODKr8NLeiqdFFI9tI5F+nzCP+m/ZdP/qfrHYzub2PGU8Ew/4ST3PXRPaGzPD6F/DLIPT9KxbJDWSG3P8AeJ5eJy0Km6bx32zmpGcR4Kmgv5iU93J+Qi6w/A0sAtZmEbBn9yTBkvES3Ygvup27fSkEzSygQzNa3vvA2xJJAGL4fKlpBCBmJFgH2+IxNhFpUpQDjUOz+whuNSZqLsGBe4BdhbWpiPDBCknygnzRyqUCSpx/KSwNiQ0QnNxklvuVjFOLYS+VfI62vTtb3hTJpqlm1e4cn5tWkPRhSlOiVZUvqCq1A71aApEyb5quYFJpltlNAXf1LxckTmaAU5yRag277dekETsOmtSoM4oX9TS9NIrsdPBmglJCUlioihHT6xcYaaSaJBtzVAqB76+8ZtDplLiFsoHIyTQJpQJJcks1LxaSuDlkKNUq6CxbcgNWhh2N5RmLOlTKYPl1BiVHF3SUKUSkDlBDkVein+GpudI5p6m/ityypLcCnYxElRQhBVNQrmCAAAafEo/eFmDmzwRhuMEKByrlqSnLmopBDNzC+VrgpIpWK2atRYIAABJcBiSS5cjVyfeOy8Vl+Kg9opDo0958kZZq4LrF4FJAmoYJLBSEkEJU1MpvkUASNmIe0DryoS6iANf3rBXAsYJ0qclADJTlcD73xJYAVII/8o894ziZwWUzgpCh91QKSH6GLYJqNwfK/kxkTlT8F3xHxKgcssP1/QQvDuIQmYrEz0laEcqATQzFuHI1ABOwqK0aMjnBfvbUxOOJ4iZL+zpUvISD5aSou1QyX0IBs9IMlzVBFKJdcenibi1qTk+FgZbnOso11UoE5Xb7vuyXgcSuWmSEtkGYaEvQg5izjakHeHf8OZ6lS5s1WVCgSQC00EOwYihLAufrHouAwaEKVLTKJcBSlGodmubqpYRHaNJbl07Xoo/AfDJkmXM86WxJDBQqClw/MGG4vGzOPcMUtSgsGERyUgULvp7baesDTMYalJzVIFifQC/rGXu7BE/lOGRy7Eh73veCArykMSSwuXJgKWohqFy2n6Vh3kPVZJB+5YEjTLfc9WhMaKfxXJXihLTLbKkupVakhmT+JhmL0HWO8K8PSpKUgJJUzKNXUC/4TatYv5yUAMA6h7gA3L+sRpKlCoynQU/DVwD9Hg1OqQURSMKlJypSlk2pmYatrUavEqQwcVZ/Sp0AbetIatFQHSNQX5lEUVT1gtKHZjzLBLGlKXFDAM4EEMf6aiOpkPY/FSmkWaZIyt+EAa6fP5wH5ZTcaliHLDtBQiAYcAFKauGOrUoSmlDWAkTQlCQrKFlWUVcKP8o/LpFlkVlIcpUBRRFNnqer37xVYbByhOJC0rmAKIBVmNTVguo17PBSAsRIMxwfh6Fnr7+ve0KTgE1B6AglyzDU1Ot7wFw/EHzilQIDG1Mvb0egi0nYI5SlyQDmHMc1Kt72hagolE0JoCkAUAtTs8KBF8QlvXOD/phQ9SFR5phkJKmck6Pb2h+JUAgMH0Ab9/swJgZgCwNvXTU/u8GLxDr6Cu8dRMplYwKVlYk9qD3/AGYmwqVEEk0DEgWp6bGLGfOQVMQwZhYOaBwesLAykqzWcljrzetmAEAhS8OMrEgFZByjYdGjnCOHj7PPmy5ZEwT1JzA8xCSlhlIaqTU9ImRhCeZJsSmmnYnQ1r0PeLTBYhaEzDKLELCimhScyB8QIINU/OODP1NOolow9lJhppSCwd6+9TeJftASXAdRc7sw6/ukWuIwSMSAqWgS8QA6pQfJNFjkBDhdHa3zIpcNjfLdJS5sXoQQ4bo1RvHVCfcXxJtaeRv2HzRzrObKQGsAas24rAOCXPlTVJDFFlOXszZToW/rBk2bmUVMA/3U0FN94a/9ovDp2pW3/YxLPtSJl4gkNQbgfqaxGEjX+kBYviqJernYRQ4zjal2oNhF/jHghvLkv8XxdCKCp+UUmI4guYWFSSwHUlqRWqm1AuSaDrE+ExSpKwtKilYNCKNXfeIznexSMTeyeOnCy5OCSnywpImLmpSV51KuQCRnLgh7BgGpGK8QrE7ETpktS1y8xZUwjPlsH9iGGggniMydi1Bc9aiEpABPMWFQKMzlzFvwrhK54SnIPLBoTRJbvqDo28cUIqD1efJ0PcD4V/hzipqUqypSlSXBKqsRRwATG14N4JEllLZUxrpAypZrOH9aXPWL/huZJyAFZCbD4djQkM7dILRhVrKgSEpGxBr2D60hymNIjw8rKA6nKbtRujWJhT8QVS2QkOQxJOUhxsKvU0g6VhEtsr5X1YtDV4VKVPUhvT9XjGo1RT8O4EUoyBRLO6zS+xs/vB+C8NokgiWBW9a+pvFhMVRhy9R6Xp87xyZKcuaVf2gtsAfDugVOal0pZ/m35xXY1K1LlraxcvZLOKjcjW0HgOtionM7EBhRjcEtcbWgYSwZhKw4Pw5alhT4hQHWvWGkKyQ8Q80rCHFw5QSBsXs5ce0Sy01Ae2lH1f6Q1koKmKurkMC2o1q2+toGHKoqTdTVqbaX6xpRByCF4YJOYHmCW3d2Z1Q3AzRmJJCimgYAnLsCbB+8RKk3GYupy6izPT2jpkkKLD4zolwCKO/ajRqjFlhL4snIFEqH8rWLtXTo5gA8ZCgUkHmsLkOKuBTUUif/AC45Q7E9asSNnHakdkYYZmCUuoF7gEWJYPV9+1IaiFj3UoAKmJFQAdS+4e+lIruLcALBclaUuOYfe65VO41o3qItThGTQcrUahIa1yaekPRhyqW7GWoNchVAX9zWkOkK2CcNwIlyUhZzkkOST8Rpy15TpStIPxJKZZUhIzPzVsGNRuQWps8U/E8aUkZZeVThlKbZi4Hc0vE+JlLmpSapKgAcouH2UdO8K7HVCXjZX3lSyrUhyHatXhQbK4PlASDQDVn+UKFS9BbPLcPhjYEhzsKnVwdKxKwcNVZP6gfKD8DLonMkmtbBmcd9U2hmKw4zhXw0I7V29WijklYJFRi2CkkgHMaaUodfX2grDzMi1JKXc5wHuDdzu717RFxPw0mec1QWAbRgNz8NniHBz0y0i6lAEXpff3trElN5ItRW5uUdG7CZsxa560odGGRQvRUxmNwaAWP7YefjJaVqyDQZfLOViN1D6dTFfjMStYyAnKNBQeu57wIJGWL4unUVTRzyy+jQ8N4upUxIUHLgIWn4kqJ11IfUf2s/EGGC0JxKU5cxyTBQALApQAMCkfsvGNViwmpLERtOFYz7Vg1hSgVTJbs/NmSsoSo7Vbm6V1iWWK6eayQ44aNRbyRcXyZnE49KBUxQ47j5VRNBDuNeGsXIR5s+XlSSA+dCql2BCVE6GKmTgVKGYhk7/pvHX3VJWnsRUHY1U0k7mCpeFIYqoNv1aHyZYTa8S19IjKd8FlAEm17aD9IZKJUoFNSC5B13gsYV1BOUDcmgFrn9I9G8PeD8JLQDMTMVNLKq4CXBtysKEE6xhy0oaVgPAPDypjFeVKWBPMCS9QMqTqH2jYp4cg2egyhqMA1qUsPaCOF8Gl4dCkJAOYu5VmOwdwKC1qvFigI+EHT6UjnstyQ8NwwSOVblQHdrvcv7+zwYkMaAd2b294jyszfsbfSHKX3+v5xN22aWyGpUa7g17RIEkhizf229YrF8NdZmrWovo5CGBOgvBiJgLMaaNZgLvtFFEy2Pn45KRcVo5Bb0/QQEpPmFJJUXqEk5WYap9odPlqUM2U5XZJBck9PUlm2jo4Wt3CSBo4NO71rUfpFUqMWP8wBTMcydRazBy9S3q0NTKKnIYPmsG+I7PU0v0iZGEepop2L6dn/d4knpQkZlTEZSWu1dgRbX5Q6AhGGa+p21bt0MPl4PQCul2/dY5iJtTlUHFwwUQWcd4JExRZ1IbR0k1qKV/bwWKgaVKBSSFA3DMwzP95xQQThxmSUgKaoOoSUnU3L9RDJUkhRzF2JKfui1t263pHZOKCVFFbOGDvRql94AIQmYWKlAULpKXBJLAZg5boHPaAE8bQhSk/GEHUFTrYOQVVSxp7xZYnFZZa5yuUollV3SAkZvqI8u4RxAiSpTjOSo1F3It1vGkhNno/CvEspVMpQTRv3rBMni+eZksUkU0qPnf6xj8DNQt8yQSQxvQ9Gi1wE0lmSCkJ5lEP2dq0b5XgnHbYIv2GcfkGbNEsKAIDmlGp1/mixRIXyJlzXyBlgs5eoIGjHTbtFLMlkKBGZsxDDmASBmBdXpZwHvDp+PlJnmaoqohhkGXQlhUZgXuPlE0qNNmj5twOlKQozyPFCSH8ol9SQ/yEKNUKzNyJrFi3NuWtfsxEA4/iyXOQlRc9Egd77W2iknT1LLqL1drJrW0NjqXTp/UReavpCZ+OUuhNPwiifbX1gcpe8JSwIAxfFQmgvF0oxVIk25O2GLmAdIrcVxQWT7xVYriClaxBJBUoAVJ9PcmMSn6GkXnhrhYxuJCFzPLlp5lq+9leyQB8RNNhfofROMeKJEopwmHyNLZAQlQSlDfiWaA+5cl2vFZ4P8IeVJzTZklBm/GrzUFSUvox26tV4x0rh8tMxZSTlKiUg1ZL0fejUjyptZ5u3suDrjFwSNd4lky1YaUqbORNm+YTkQsKlS0gK0BLlyKly5jMT8aghhXoGemzxBipj/ABfCiwYBNTVgOwvAwKTUTQkiozAEgsLRbHj0qhSluQkMWZ/T+t+kES8Kr4lKSkaJfmV2py26x3CYIpU6vU97XPzjaeEPBhUsYieB5aSMqK8ynBBOyRdjeml7uobsmrlsT+CfCjf+5mghAcykqudlqFrW99o3S1kKCklIzMVMkuWvV2/tAuMxYQ5a9bm9BQ6aX3iTDIK6hm6hmVr7bVqTakccpObOiMVFDJqj5xcOwfNoKaUvrrBiJAAcfeuQHewqR2HtBiMElSBZzrqYSZBDD7oZtO9tI1oFqIEUdIBpqfm28NlBQUSah6BhTr0avvE+UE2r9f2frD04Vqs1z6GNKImyLE4jVIL7Cr9Bp+zAJUEkOMymNrU+guaQepJJoG0drh9PcwxWH31IDt+gjdGbIsPyoChzlnDvc0DD1+cGEEHMVVYA15afywNPkkmpZGwcE/6jtTSIDjEHlSTRqGtCWYH0au8AgTH4r4srO1waEh7a6AO7RSqwqylK1MVS1AkbaWrX4YvJ2FQfgKQX2pqSPkfaGYlRCHTlUog1cAVY1H6wjVA4kZyVpWU8rFSXq7/Rhb+x+FwpzpWsqVlelcocHo7tvAuAmLSjnUkMMy3BSAkPVJFQ12iNXHQEkqUlq5Sl+Z6jQGn61MAF+yVMcw3qLfO/5GAMdx6RJmVHOaGgfQB9WjMJ4wfLmLCylzq6jShtrq7aCKKfwxS5nnFZUdSNO7msNIT2NX4k8SpVh5yXqpJQKOOZLFnNBU6aR55hJmUAZiGPpZi/sPeJ50zOWKiAD2Fblt4GRlAINNe4/rtG0qMs0+HmEB6jfo532i58P49Qm0oCKmjmu2+vpFHwrEiZLBuLObON32DRoPDaAa3ALcrNc/R2h2I0PkhyU6jc/Ib6egpFVj0IEpSSnNlqCQCQBsa6X9YNlqKCQC9TU6GpqzAaxXcQ4iggkLBWlQagIKgSm70Ha3vGaNE2FxMkoByu+pSa9aKhRnp2PmZjX2lkh9dYUOjJkytoFxWPCYUKO5ujmRUYriZVFbNmPChRFs2RhTltzFxwnhv8SpIKQ/brSFCjnyya2RXGkywmL8vlAS4fmygqY/zQHPxBDqFT7RyFE4clJbI7w/DqJDqygE5QPiJ1D6CrOTHpHB/Bckc83NzB/KSRlyKo61MSpVzfVoUKNZXXAsavkmOGwmFxCZcuS+egz8wBvyigG0WqeIvQUSVMxq3c3NLiFChPg0ti+lYLQJST+IgGu7bxNJwywACX3O5eFCgilQpPcNlyE3b67w8yQdI5ChmReU0MUmFCgAjWoD3A/IflDJ00JZyzn5m2naFChGkAYnGFiEhza7BiKFu/aK8rOYAfCDV6nox/poIUKEAMualSlDKbkGrCguwNb+kPxeHdAFksl9CRTbsYUKAYLj8SW8oBOU0dTs6W0r06d4quIYWblKmRlSSravT96woUaEd4Pw7PyrJDMQ1aF4Kn4IIJCbAU35mI6QoUJ8jMPxNTLqGLml+8DpWKbF7dR+v1hQooTLnhEk1ax0c1c5fnFhwzjIkTSkEZlTFMGU16OQ9y3TpChQhheO4xzqmBUxMxiMgIKSSCHJOxYj2izwK0zEAzcwZOYs1O7O5d2bS8KFCaCyRfFpCSU+UadoUKFCA/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8" name="Двойные круглые скобки 7"/>
          <p:cNvSpPr/>
          <p:nvPr/>
        </p:nvSpPr>
        <p:spPr>
          <a:xfrm>
            <a:off x="1714480" y="785795"/>
            <a:ext cx="5715040" cy="714380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3400" b="1" dirty="0">
                <a:solidFill>
                  <a:prstClr val="black"/>
                </a:solidFill>
              </a:rPr>
              <a:t>Задачи на </a:t>
            </a:r>
            <a:r>
              <a:rPr lang="ru-RU" sz="3400" b="1" dirty="0" smtClean="0">
                <a:solidFill>
                  <a:prstClr val="black"/>
                </a:solidFill>
              </a:rPr>
              <a:t>2018 </a:t>
            </a:r>
            <a:r>
              <a:rPr lang="ru-RU" sz="3400" b="1" dirty="0">
                <a:solidFill>
                  <a:prstClr val="black"/>
                </a:solidFill>
              </a:rPr>
              <a:t>год</a:t>
            </a:r>
          </a:p>
        </p:txBody>
      </p:sp>
      <p:sp>
        <p:nvSpPr>
          <p:cNvPr id="17417" name="Rectangle 14"/>
          <p:cNvSpPr>
            <a:spLocks noChangeArrowheads="1"/>
          </p:cNvSpPr>
          <p:nvPr/>
        </p:nvSpPr>
        <p:spPr bwMode="auto">
          <a:xfrm>
            <a:off x="0" y="21383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ru-RU">
              <a:solidFill>
                <a:prstClr val="black"/>
              </a:solidFill>
            </a:endParaRPr>
          </a:p>
        </p:txBody>
      </p:sp>
      <p:sp>
        <p:nvSpPr>
          <p:cNvPr id="10" name="Двойные круглые скобки 9"/>
          <p:cNvSpPr/>
          <p:nvPr/>
        </p:nvSpPr>
        <p:spPr>
          <a:xfrm>
            <a:off x="357158" y="1857364"/>
            <a:ext cx="8358246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   - Увеличение собственной доходной базы и снижение недоимки</a:t>
            </a:r>
          </a:p>
        </p:txBody>
      </p:sp>
      <p:sp>
        <p:nvSpPr>
          <p:cNvPr id="12" name="Двойные круглые скобки 11"/>
          <p:cNvSpPr/>
          <p:nvPr/>
        </p:nvSpPr>
        <p:spPr>
          <a:xfrm>
            <a:off x="357158" y="2928934"/>
            <a:ext cx="8358246" cy="78581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- Повышение эффективности управления общественными финансами</a:t>
            </a:r>
          </a:p>
        </p:txBody>
      </p:sp>
      <p:sp>
        <p:nvSpPr>
          <p:cNvPr id="13" name="Двойные круглые скобки 12"/>
          <p:cNvSpPr/>
          <p:nvPr/>
        </p:nvSpPr>
        <p:spPr>
          <a:xfrm>
            <a:off x="357158" y="3929066"/>
            <a:ext cx="8358246" cy="1143008"/>
          </a:xfrm>
          <a:prstGeom prst="bracketPair">
            <a:avLst/>
          </a:prstGeom>
          <a:solidFill>
            <a:schemeClr val="tx2">
              <a:lumMod val="20000"/>
              <a:lumOff val="80000"/>
              <a:alpha val="70000"/>
            </a:schemeClr>
          </a:solidFill>
          <a:ln>
            <a:noFill/>
          </a:ln>
          <a:effectLst>
            <a:outerShdw blurRad="190500" dir="2700000" algn="ctr">
              <a:schemeClr val="accent1">
                <a:lumMod val="20000"/>
                <a:lumOff val="80000"/>
                <a:alpha val="90000"/>
              </a:scheme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anchor="ctr"/>
          <a:lstStyle/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 - Поэтапное повышение заработной платы   работников бюджетного сектора</a:t>
            </a:r>
          </a:p>
          <a:p>
            <a:pPr algn="ctr">
              <a:defRPr/>
            </a:pPr>
            <a:r>
              <a:rPr lang="ru-RU" sz="2800" b="1" dirty="0">
                <a:solidFill>
                  <a:prstClr val="black"/>
                </a:solidFill>
              </a:rPr>
              <a:t> экономики</a:t>
            </a:r>
          </a:p>
        </p:txBody>
      </p:sp>
    </p:spTree>
    <p:extLst>
      <p:ext uri="{BB962C8B-B14F-4D97-AF65-F5344CB8AC3E}">
        <p14:creationId xmlns:p14="http://schemas.microsoft.com/office/powerpoint/2010/main" val="27466919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258</Words>
  <Application>Microsoft Office PowerPoint</Application>
  <PresentationFormat>Экран (4:3)</PresentationFormat>
  <Paragraphs>88</Paragraphs>
  <Slides>7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7</vt:i4>
      </vt:variant>
    </vt:vector>
  </HeadingPairs>
  <TitlesOfParts>
    <vt:vector size="13" baseType="lpstr">
      <vt:lpstr>Arial</vt:lpstr>
      <vt:lpstr>Arial Black</vt:lpstr>
      <vt:lpstr>Calibri</vt:lpstr>
      <vt:lpstr>Тема Office</vt:lpstr>
      <vt:lpstr>1_Тема Office</vt:lpstr>
      <vt:lpstr>2_Тема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Роза</dc:creator>
  <cp:lastModifiedBy>Пользователь Windows</cp:lastModifiedBy>
  <cp:revision>128</cp:revision>
  <cp:lastPrinted>2016-02-16T11:56:34Z</cp:lastPrinted>
  <dcterms:created xsi:type="dcterms:W3CDTF">2013-02-28T17:57:35Z</dcterms:created>
  <dcterms:modified xsi:type="dcterms:W3CDTF">2019-02-19T07:13:27Z</dcterms:modified>
</cp:coreProperties>
</file>