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7" r:id="rId4"/>
    <p:sldId id="258" r:id="rId5"/>
    <p:sldId id="270" r:id="rId6"/>
    <p:sldId id="262" r:id="rId7"/>
    <p:sldId id="260" r:id="rId8"/>
    <p:sldId id="271" r:id="rId9"/>
    <p:sldId id="272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75" d="100"/>
          <a:sy n="75" d="100"/>
        </p:scale>
        <p:origin x="-3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32870,6</a:t>
                    </a:r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895631372156672E-2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27490,8</a:t>
                    </a:r>
                    <a:endParaRPr lang="ru-RU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2017 год план</c:v>
                </c:pt>
                <c:pt idx="1">
                  <c:v>2017 год факт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32870.6</c:v>
                </c:pt>
                <c:pt idx="1">
                  <c:v>27490.799999999999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4546688"/>
        <c:axId val="84548224"/>
        <c:axId val="0"/>
      </c:bar3DChart>
      <c:catAx>
        <c:axId val="8454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84548224"/>
        <c:crosses val="autoZero"/>
        <c:auto val="1"/>
        <c:lblAlgn val="ctr"/>
        <c:lblOffset val="100"/>
        <c:noMultiLvlLbl val="0"/>
      </c:catAx>
      <c:valAx>
        <c:axId val="84548224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84546688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</c:dPt>
          <c:dLbls>
            <c:dLbl>
              <c:idx val="0"/>
              <c:layout>
                <c:manualLayout>
                  <c:x val="5.1222878390201225E-2"/>
                  <c:y val="-3.351838525479379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dirty="0" smtClean="0"/>
                      <a:t>28055,1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dirty="0" smtClean="0"/>
                      <a:t>30259,4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2017 год факт</c:v>
                </c:pt>
                <c:pt idx="1">
                  <c:v>2017 год план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28055.1</c:v>
                </c:pt>
                <c:pt idx="1">
                  <c:v>30259.4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32"/>
        <c:shape val="cylinder"/>
        <c:axId val="84603264"/>
        <c:axId val="84604800"/>
        <c:axId val="0"/>
      </c:bar3DChart>
      <c:catAx>
        <c:axId val="8460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84604800"/>
        <c:crosses val="autoZero"/>
        <c:auto val="1"/>
        <c:lblAlgn val="ctr"/>
        <c:lblOffset val="100"/>
        <c:noMultiLvlLbl val="0"/>
      </c:catAx>
      <c:valAx>
        <c:axId val="84604800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8460326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2017 </a:t>
            </a:r>
            <a:r>
              <a:rPr lang="ru-RU" sz="2000" b="1" dirty="0" smtClean="0"/>
              <a:t>план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30259,4тыс.рублей</a:t>
            </a:r>
            <a:endParaRPr lang="ru-RU" dirty="0" smtClean="0"/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</a:t>
            </a:r>
            <a:r>
              <a:rPr lang="ru-RU" dirty="0" smtClean="0"/>
              <a:t>доходов</a:t>
            </a:r>
            <a:r>
              <a:rPr lang="ru-RU" baseline="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36,8%)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06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1.4348270681874976E-2"/>
                  <c:y val="2.6666833809214758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11125,6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5205353834487553"/>
                  <c:y val="0.22453531047772948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19133,8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11125.6</c:v>
                </c:pt>
                <c:pt idx="1">
                  <c:v>19133.8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2017 </a:t>
            </a:r>
            <a:r>
              <a:rPr lang="ru-RU" sz="2000" b="1" dirty="0" smtClean="0"/>
              <a:t>факт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ru-RU" dirty="0" smtClean="0"/>
              <a:t>28055,1 </a:t>
            </a:r>
            <a:r>
              <a:rPr lang="ru-RU" dirty="0" err="1" smtClean="0"/>
              <a:t>тыс.рублей</a:t>
            </a:r>
            <a:endParaRPr lang="ru-RU" dirty="0" smtClean="0"/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ru-RU" dirty="0" smtClean="0"/>
              <a:t>43,2%)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12120,3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15934,8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12120.3</c:v>
                </c:pt>
                <c:pt idx="1">
                  <c:v>15934.8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189,7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1"/>
                <c:pt idx="0">
                  <c:v>2018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388288"/>
        <c:axId val="92279552"/>
        <c:axId val="0"/>
      </c:bar3DChart>
      <c:catAx>
        <c:axId val="8538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2279552"/>
        <c:crosses val="autoZero"/>
        <c:auto val="1"/>
        <c:lblAlgn val="ctr"/>
        <c:lblOffset val="100"/>
        <c:noMultiLvlLbl val="0"/>
      </c:catAx>
      <c:valAx>
        <c:axId val="922795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5388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 (план) </a:t>
            </a:r>
            <a:r>
              <a:rPr lang="ru-RU" sz="2000" dirty="0" smtClean="0"/>
              <a:t>7948,1 </a:t>
            </a:r>
            <a:r>
              <a:rPr lang="ru-RU" sz="2000" dirty="0" err="1" smtClean="0"/>
              <a:t>тыс.руб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30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2561608832038698"/>
                  <c:y val="0.2127494272640003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  <a:endParaRPr lang="en-US" baseline="0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baseline="0" dirty="0" smtClean="0"/>
                      <a:t>205,4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2,6%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5713522507537937"/>
                  <c:y val="-2.6508518895871001E-2"/>
                </c:manualLayout>
              </c:layout>
              <c:tx>
                <c:rich>
                  <a:bodyPr/>
                  <a:lstStyle/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НДФЛ</a:t>
                    </a:r>
                    <a:r>
                      <a:rPr lang="en-US" sz="1470" dirty="0" smtClean="0"/>
                      <a:t> </a:t>
                    </a:r>
                  </a:p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1042,7</a:t>
                    </a:r>
                    <a:r>
                      <a:rPr lang="ru-RU" sz="1470" dirty="0"/>
                      <a:t>
</a:t>
                    </a:r>
                    <a:r>
                      <a:rPr lang="ru-RU" sz="1470" dirty="0" smtClean="0"/>
                      <a:t>13,1%</a:t>
                    </a:r>
                    <a:endParaRPr lang="ru-RU" sz="147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51555826908342894"/>
                  <c:y val="-0.15841930753420219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6645,2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83,6%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2610011797588919"/>
                  <c:y val="8.6547035023763388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54,8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0,7%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Sheet1!$B$1:$F$1</c:f>
              <c:strCache>
                <c:ptCount val="5"/>
                <c:pt idx="0">
                  <c:v>НДФЛ</c:v>
                </c:pt>
                <c:pt idx="1">
                  <c:v>Налоги на имущество</c:v>
                </c:pt>
                <c:pt idx="3">
                  <c:v>Налоги на совокупный доход</c:v>
                </c:pt>
                <c:pt idx="4">
                  <c:v>Неналоговые доходы </c:v>
                </c:pt>
              </c:strCache>
            </c:strRef>
          </c:cat>
          <c:val>
            <c:numRef>
              <c:f>Sheet1!$B$2:$F$2</c:f>
              <c:numCache>
                <c:formatCode>#,##0.0;[Red]#,##0.0</c:formatCode>
                <c:ptCount val="5"/>
                <c:pt idx="0">
                  <c:v>13.1</c:v>
                </c:pt>
                <c:pt idx="1">
                  <c:v>83.6</c:v>
                </c:pt>
                <c:pt idx="3" formatCode="#,##0.0">
                  <c:v>0.7</c:v>
                </c:pt>
                <c:pt idx="4" formatCode="General">
                  <c:v>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129577278331068"/>
          <c:y val="0.24913404686223203"/>
          <c:w val="0.62803234501347704"/>
          <c:h val="0.4579207920792079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Структура расходов бюджетра</c:v>
                </c:pt>
              </c:strCache>
            </c:strRef>
          </c:tx>
          <c:explosion val="7"/>
          <c:dPt>
            <c:idx val="0"/>
            <c:bubble3D val="0"/>
            <c:explosion val="22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0"/>
              <c:layout>
                <c:manualLayout>
                  <c:x val="0.15803456834445453"/>
                  <c:y val="0.21855149817682185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Общегосударственные вопросы
</a:t>
                    </a:r>
                    <a:r>
                      <a:rPr lang="ru-RU" sz="1700" baseline="0" dirty="0" smtClean="0"/>
                      <a:t>44,9 %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2289712689903243E-2"/>
                  <c:y val="3.350948581091792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Национальная </a:t>
                    </a:r>
                    <a:r>
                      <a:rPr lang="ru-RU" sz="1700" baseline="0" dirty="0" smtClean="0"/>
                      <a:t>безопасность и </a:t>
                    </a:r>
                    <a:r>
                      <a:rPr lang="ru-RU" sz="1700" baseline="0" dirty="0"/>
                      <a:t>правоохранительная деятельность
 </a:t>
                    </a:r>
                    <a:r>
                      <a:rPr lang="ru-RU" sz="1700" baseline="0" dirty="0" smtClean="0"/>
                      <a:t>1,4%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134288165144549E-2"/>
                  <c:y val="-0.19901739810052849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ЖКХ
 </a:t>
                    </a:r>
                    <a:r>
                      <a:rPr lang="ru-RU" sz="1700" baseline="0" dirty="0" smtClean="0"/>
                      <a:t>1,3%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4026874143290155E-2"/>
                  <c:y val="-0.12652281733242762"/>
                </c:manualLayout>
              </c:layout>
              <c:tx>
                <c:rich>
                  <a:bodyPr/>
                  <a:lstStyle/>
                  <a:p>
                    <a:endParaRPr lang="ru-RU" sz="1700" baseline="0" dirty="0"/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755581311154237E-2"/>
                  <c:y val="-4.993214259901820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Культура
 </a:t>
                    </a:r>
                    <a:r>
                      <a:rPr lang="ru-RU" sz="1700" baseline="0" dirty="0" smtClean="0"/>
                      <a:t>25,9%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5305960907829742E-2"/>
                  <c:y val="0.19404637815067244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 err="1"/>
                      <a:t>Соцполитика</a:t>
                    </a:r>
                    <a:r>
                      <a:rPr lang="ru-RU" sz="1700" baseline="0" dirty="0"/>
                      <a:t> </a:t>
                    </a:r>
                    <a:r>
                      <a:rPr lang="ru-RU" sz="1700" baseline="0" dirty="0" smtClean="0"/>
                      <a:t>0,9%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3615653416221016E-2"/>
                  <c:y val="4.7712268357864504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Остальные расходы
 </a:t>
                    </a:r>
                    <a:r>
                      <a:rPr lang="ru-RU" sz="1700" baseline="0" dirty="0" smtClean="0"/>
                      <a:t>25,6%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7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Sheet1!$B$1:$H$1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ЖКХ</c:v>
                </c:pt>
                <c:pt idx="4">
                  <c:v>Культура</c:v>
                </c:pt>
                <c:pt idx="5">
                  <c:v>Соцполитика</c:v>
                </c:pt>
                <c:pt idx="6">
                  <c:v>Остальные расходы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 formatCode="General">
                  <c:v>44.9</c:v>
                </c:pt>
                <c:pt idx="1">
                  <c:v>1.4</c:v>
                </c:pt>
                <c:pt idx="2" formatCode="General">
                  <c:v>1.3</c:v>
                </c:pt>
                <c:pt idx="4" formatCode="General">
                  <c:v>25.9</c:v>
                </c:pt>
                <c:pt idx="5" formatCode="General">
                  <c:v>0.9</c:v>
                </c:pt>
                <c:pt idx="6" formatCode="General">
                  <c:v>25.6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0.11558</cdr:x>
      <cdr:y>0.83625</cdr:y>
    </cdr:from>
    <cdr:to>
      <cdr:x>0.82349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438" y="2088231"/>
          <a:ext cx="3236545" cy="408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0.43269</cdr:x>
      <cdr:y>0.65206</cdr:y>
    </cdr:from>
    <cdr:to>
      <cdr:x>0.62359</cdr:x>
      <cdr:y>0.82834</cdr:y>
    </cdr:to>
    <cdr:sp macro="" textlink="">
      <cdr:nvSpPr>
        <cdr:cNvPr id="2" name="TextBox 1"/>
        <cdr:cNvSpPr txBox="1"/>
      </cdr:nvSpPr>
      <cdr:spPr>
        <a:xfrm xmlns:a="http://schemas.openxmlformats.org/drawingml/2006/main" rot="20659064">
          <a:off x="2858171" y="2767972"/>
          <a:ext cx="1261018" cy="7483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470" dirty="0" smtClean="0"/>
        </a:p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C1517-660D-4B73-BB1C-D0977E7E31FB}" type="datetimeFigureOut">
              <a:rPr lang="ru-RU" smtClean="0"/>
              <a:t>21.02.2018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61FF2-F525-41A4-BE34-BF34473A7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9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20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06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471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64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54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44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9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47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04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07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877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5242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60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284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81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59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7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295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669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51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76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3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9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902167"/>
              </p:ext>
            </p:extLst>
          </p:nvPr>
        </p:nvGraphicFramePr>
        <p:xfrm>
          <a:off x="4031456" y="3398068"/>
          <a:ext cx="4480719" cy="2566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849387"/>
              </p:ext>
            </p:extLst>
          </p:nvPr>
        </p:nvGraphicFramePr>
        <p:xfrm>
          <a:off x="0" y="3356992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519877"/>
              </p:ext>
            </p:extLst>
          </p:nvPr>
        </p:nvGraphicFramePr>
        <p:xfrm>
          <a:off x="-324544" y="214788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24993"/>
              </p:ext>
            </p:extLst>
          </p:nvPr>
        </p:nvGraphicFramePr>
        <p:xfrm>
          <a:off x="3923928" y="1844824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областного бюджета на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2018г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91303547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623731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субвенции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149395"/>
              </p:ext>
            </p:extLst>
          </p:nvPr>
        </p:nvGraphicFramePr>
        <p:xfrm>
          <a:off x="1250950" y="2348880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НА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2018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ГОД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322" y="-18365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204342" y="2265105"/>
            <a:ext cx="4248472" cy="2426652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10 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7104,9тыс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6304,9тыс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Большесальского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76401" y="1830849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3496,6тыс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58297" y="2289003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195,0тыс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5007011" y="2757391"/>
            <a:ext cx="3706812" cy="627830"/>
            <a:chOff x="2826" y="664"/>
            <a:chExt cx="2661" cy="959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6" y="842"/>
              <a:ext cx="2303" cy="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2950,3тыс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9565" y="3202851"/>
            <a:ext cx="3774955" cy="700306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105,0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рублей</a:t>
              </a:r>
            </a:p>
            <a:p>
              <a:pPr algn="ctr"/>
              <a:r>
                <a:rPr lang="ru-RU" sz="1400" b="1" dirty="0" smtClean="0">
                  <a:latin typeface="Arial Black" pitchFamily="34" charset="0"/>
                  <a:cs typeface="Arial" charset="0"/>
                </a:rPr>
                <a:t> </a:t>
              </a:r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grpSp>
        <p:nvGrpSpPr>
          <p:cNvPr id="19" name="Двойные круглые скобки 27"/>
          <p:cNvGrpSpPr>
            <a:grpSpLocks/>
          </p:cNvGrpSpPr>
          <p:nvPr/>
        </p:nvGrpSpPr>
        <p:grpSpPr bwMode="auto">
          <a:xfrm>
            <a:off x="4954587" y="3709482"/>
            <a:ext cx="3744912" cy="649288"/>
            <a:chOff x="2826" y="598"/>
            <a:chExt cx="2661" cy="818"/>
          </a:xfrm>
        </p:grpSpPr>
        <p:pic>
          <p:nvPicPr>
            <p:cNvPr id="20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598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Профилактика экстремизма и терроризма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20,0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2" name="Двойные круглые скобки 27"/>
          <p:cNvGrpSpPr>
            <a:grpSpLocks/>
          </p:cNvGrpSpPr>
          <p:nvPr/>
        </p:nvGrpSpPr>
        <p:grpSpPr bwMode="auto">
          <a:xfrm>
            <a:off x="4985484" y="4245150"/>
            <a:ext cx="3706812" cy="649287"/>
            <a:chOff x="2826" y="664"/>
            <a:chExt cx="2661" cy="818"/>
          </a:xfrm>
        </p:grpSpPr>
        <p:pic>
          <p:nvPicPr>
            <p:cNvPr id="23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Text Box 35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Информационное общество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40,0тыс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8" name="Двойные круглые скобки 27"/>
          <p:cNvGrpSpPr>
            <a:grpSpLocks/>
          </p:cNvGrpSpPr>
          <p:nvPr/>
        </p:nvGrpSpPr>
        <p:grpSpPr bwMode="auto">
          <a:xfrm>
            <a:off x="5046135" y="4691757"/>
            <a:ext cx="3706812" cy="1378804"/>
            <a:chOff x="2848" y="566"/>
            <a:chExt cx="2661" cy="1306"/>
          </a:xfrm>
        </p:grpSpPr>
        <p:pic>
          <p:nvPicPr>
            <p:cNvPr id="29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48" y="566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Text Box 41"/>
            <p:cNvSpPr txBox="1">
              <a:spLocks noChangeArrowheads="1"/>
            </p:cNvSpPr>
            <p:nvPr/>
          </p:nvSpPr>
          <p:spPr bwMode="auto">
            <a:xfrm flipV="1">
              <a:off x="3067" y="1190"/>
              <a:ext cx="2222" cy="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планирования на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2018г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6389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Структура расходов в </a:t>
            </a:r>
            <a:r>
              <a:rPr lang="ru-RU" sz="2800" b="1" dirty="0" smtClean="0">
                <a:solidFill>
                  <a:prstClr val="black"/>
                </a:solidFill>
              </a:rPr>
              <a:t>2018 </a:t>
            </a:r>
            <a:r>
              <a:rPr lang="ru-RU" sz="2800" b="1" dirty="0">
                <a:solidFill>
                  <a:prstClr val="black"/>
                </a:solidFill>
              </a:rPr>
              <a:t>году</a:t>
            </a:r>
          </a:p>
        </p:txBody>
      </p: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840671"/>
              </p:ext>
            </p:extLst>
          </p:nvPr>
        </p:nvGraphicFramePr>
        <p:xfrm>
          <a:off x="1043608" y="1916832"/>
          <a:ext cx="7242175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64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2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7413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3400" b="1" dirty="0">
                <a:solidFill>
                  <a:prstClr val="black"/>
                </a:solidFill>
              </a:rPr>
              <a:t>Задачи </a:t>
            </a:r>
            <a:r>
              <a:rPr lang="ru-RU" sz="3400" b="1">
                <a:solidFill>
                  <a:prstClr val="black"/>
                </a:solidFill>
              </a:rPr>
              <a:t>на </a:t>
            </a:r>
            <a:r>
              <a:rPr lang="ru-RU" sz="3400" b="1" smtClean="0">
                <a:solidFill>
                  <a:prstClr val="black"/>
                </a:solidFill>
              </a:rPr>
              <a:t>2018 </a:t>
            </a:r>
            <a:r>
              <a:rPr lang="ru-RU" sz="3400" b="1" dirty="0">
                <a:solidFill>
                  <a:prstClr val="black"/>
                </a:solidFill>
              </a:rPr>
              <a:t>год</a:t>
            </a:r>
          </a:p>
        </p:txBody>
      </p:sp>
      <p:sp>
        <p:nvSpPr>
          <p:cNvPr id="17417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357158" y="185736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  - Увеличение собственной доходной базы и снижение недоимки</a:t>
            </a: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57158" y="292893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- Повышение эффективности управления общественными финансами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57158" y="3929066"/>
            <a:ext cx="8358246" cy="114300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- Поэтапное повышение заработной платы   работников бюджетного сектора</a:t>
            </a:r>
          </a:p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27466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245</Words>
  <Application>Microsoft Office PowerPoint</Application>
  <PresentationFormat>Экран (4:3)</PresentationFormat>
  <Paragraphs>84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User</cp:lastModifiedBy>
  <cp:revision>118</cp:revision>
  <cp:lastPrinted>2016-02-16T11:56:34Z</cp:lastPrinted>
  <dcterms:created xsi:type="dcterms:W3CDTF">2013-02-28T17:57:35Z</dcterms:created>
  <dcterms:modified xsi:type="dcterms:W3CDTF">2018-02-21T06:05:36Z</dcterms:modified>
</cp:coreProperties>
</file>